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41" r:id="rId2"/>
    <p:sldId id="342" r:id="rId3"/>
    <p:sldId id="438" r:id="rId4"/>
    <p:sldId id="436" r:id="rId5"/>
    <p:sldId id="462" r:id="rId6"/>
    <p:sldId id="463" r:id="rId7"/>
    <p:sldId id="464" r:id="rId8"/>
    <p:sldId id="460" r:id="rId9"/>
    <p:sldId id="456" r:id="rId10"/>
    <p:sldId id="432" r:id="rId11"/>
    <p:sldId id="439" r:id="rId12"/>
    <p:sldId id="466" r:id="rId13"/>
    <p:sldId id="469" r:id="rId14"/>
    <p:sldId id="470" r:id="rId15"/>
    <p:sldId id="440" r:id="rId16"/>
    <p:sldId id="443" r:id="rId17"/>
    <p:sldId id="445" r:id="rId18"/>
    <p:sldId id="446" r:id="rId19"/>
    <p:sldId id="447" r:id="rId20"/>
    <p:sldId id="449" r:id="rId21"/>
    <p:sldId id="451" r:id="rId22"/>
    <p:sldId id="454" r:id="rId23"/>
    <p:sldId id="457" r:id="rId24"/>
    <p:sldId id="437" r:id="rId25"/>
    <p:sldId id="434" r:id="rId26"/>
    <p:sldId id="455" r:id="rId27"/>
    <p:sldId id="413" r:id="rId28"/>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h Elwood Martin" initials="R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441" autoAdjust="0"/>
    <p:restoredTop sz="87262" autoAdjust="0"/>
  </p:normalViewPr>
  <p:slideViewPr>
    <p:cSldViewPr>
      <p:cViewPr>
        <p:scale>
          <a:sx n="70" d="100"/>
          <a:sy n="70" d="100"/>
        </p:scale>
        <p:origin x="-126" y="-198"/>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p:cViewPr varScale="1">
        <p:scale>
          <a:sx n="59" d="100"/>
          <a:sy n="59" d="100"/>
        </p:scale>
        <p:origin x="-2496" y="-90"/>
      </p:cViewPr>
      <p:guideLst>
        <p:guide orient="horz" pos="2926"/>
        <p:guide pos="220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vl1pPr>
          </a:lstStyle>
          <a:p>
            <a:endParaRPr lang="en-CA"/>
          </a:p>
        </p:txBody>
      </p:sp>
      <p:sp>
        <p:nvSpPr>
          <p:cNvPr id="3" name="Date Placeholder 2"/>
          <p:cNvSpPr>
            <a:spLocks noGrp="1"/>
          </p:cNvSpPr>
          <p:nvPr>
            <p:ph type="dt" idx="1"/>
          </p:nvPr>
        </p:nvSpPr>
        <p:spPr>
          <a:xfrm>
            <a:off x="3967341" y="0"/>
            <a:ext cx="3035088" cy="464503"/>
          </a:xfrm>
          <a:prstGeom prst="rect">
            <a:avLst/>
          </a:prstGeom>
        </p:spPr>
        <p:txBody>
          <a:bodyPr vert="horz" lIns="93104" tIns="46552" rIns="93104" bIns="46552" rtlCol="0"/>
          <a:lstStyle>
            <a:lvl1pPr algn="r">
              <a:defRPr sz="1200"/>
            </a:lvl1pPr>
          </a:lstStyle>
          <a:p>
            <a:fld id="{CE418993-E6B1-403E-959C-269C1339B2C2}" type="datetimeFigureOut">
              <a:rPr lang="en-CA" smtClean="0"/>
              <a:pPr/>
              <a:t>27/01/2014</a:t>
            </a:fld>
            <a:endParaRPr lang="en-CA"/>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3104" tIns="46552" rIns="93104" bIns="46552" rtlCol="0" anchor="ctr"/>
          <a:lstStyle/>
          <a:p>
            <a:endParaRPr lang="en-CA"/>
          </a:p>
        </p:txBody>
      </p:sp>
      <p:sp>
        <p:nvSpPr>
          <p:cNvPr id="5" name="Notes Placeholder 4"/>
          <p:cNvSpPr>
            <a:spLocks noGrp="1"/>
          </p:cNvSpPr>
          <p:nvPr>
            <p:ph type="body" sz="quarter" idx="3"/>
          </p:nvPr>
        </p:nvSpPr>
        <p:spPr>
          <a:xfrm>
            <a:off x="700405" y="4412774"/>
            <a:ext cx="5603240" cy="4180523"/>
          </a:xfrm>
          <a:prstGeom prst="rect">
            <a:avLst/>
          </a:prstGeom>
        </p:spPr>
        <p:txBody>
          <a:bodyPr vert="horz" lIns="93104" tIns="46552" rIns="93104" bIns="465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3935"/>
            <a:ext cx="3035088" cy="464503"/>
          </a:xfrm>
          <a:prstGeom prst="rect">
            <a:avLst/>
          </a:prstGeom>
        </p:spPr>
        <p:txBody>
          <a:bodyPr vert="horz" lIns="93104" tIns="46552" rIns="93104" bIns="46552" rtlCol="0" anchor="b"/>
          <a:lstStyle>
            <a:lvl1pPr algn="l">
              <a:defRPr sz="1200"/>
            </a:lvl1pPr>
          </a:lstStyle>
          <a:p>
            <a:endParaRPr lang="en-CA"/>
          </a:p>
        </p:txBody>
      </p:sp>
      <p:sp>
        <p:nvSpPr>
          <p:cNvPr id="7" name="Slide Number Placeholder 6"/>
          <p:cNvSpPr>
            <a:spLocks noGrp="1"/>
          </p:cNvSpPr>
          <p:nvPr>
            <p:ph type="sldNum" sz="quarter" idx="5"/>
          </p:nvPr>
        </p:nvSpPr>
        <p:spPr>
          <a:xfrm>
            <a:off x="3967341" y="8823935"/>
            <a:ext cx="3035088" cy="464503"/>
          </a:xfrm>
          <a:prstGeom prst="rect">
            <a:avLst/>
          </a:prstGeom>
        </p:spPr>
        <p:txBody>
          <a:bodyPr vert="horz" lIns="93104" tIns="46552" rIns="93104" bIns="46552" rtlCol="0" anchor="b"/>
          <a:lstStyle>
            <a:lvl1pPr algn="r">
              <a:defRPr sz="1200"/>
            </a:lvl1pPr>
          </a:lstStyle>
          <a:p>
            <a:fld id="{1714E350-C207-4F9C-8804-CA0DA7B13A31}" type="slidenum">
              <a:rPr lang="en-CA" smtClean="0"/>
              <a:pPr/>
              <a:t>‹#›</a:t>
            </a:fld>
            <a:endParaRPr lang="en-CA"/>
          </a:p>
        </p:txBody>
      </p:sp>
    </p:spTree>
    <p:extLst>
      <p:ext uri="{BB962C8B-B14F-4D97-AF65-F5344CB8AC3E}">
        <p14:creationId xmlns:p14="http://schemas.microsoft.com/office/powerpoint/2010/main" val="93680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 </a:t>
            </a:r>
            <a:endParaRPr lang="en-CA" dirty="0"/>
          </a:p>
        </p:txBody>
      </p:sp>
      <p:sp>
        <p:nvSpPr>
          <p:cNvPr id="4" name="Slide Number Placeholder 3"/>
          <p:cNvSpPr>
            <a:spLocks noGrp="1"/>
          </p:cNvSpPr>
          <p:nvPr>
            <p:ph type="sldNum" sz="quarter" idx="10"/>
          </p:nvPr>
        </p:nvSpPr>
        <p:spPr/>
        <p:txBody>
          <a:bodyPr/>
          <a:lstStyle/>
          <a:p>
            <a:fld id="{1714E350-C207-4F9C-8804-CA0DA7B13A31}" type="slidenum">
              <a:rPr lang="en-CA" smtClean="0"/>
              <a:pPr/>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2001, a survey conducted by Fiona Gold and Wendy Murphy at BCCW, found similar findings to </a:t>
            </a:r>
            <a:r>
              <a:rPr lang="en-US" dirty="0" err="1" smtClean="0"/>
              <a:t>DiCenso’s</a:t>
            </a:r>
            <a:r>
              <a:rPr lang="en-US" dirty="0" smtClean="0"/>
              <a:t> study. </a:t>
            </a:r>
            <a:r>
              <a:rPr lang="en-US" i="1" dirty="0" smtClean="0"/>
              <a:t>(104 women responded, giving an 83% response rate.  21% of women reported injection drug use at some point in time inside prison.)</a:t>
            </a:r>
          </a:p>
          <a:p>
            <a:endParaRPr lang="en-CA" dirty="0"/>
          </a:p>
        </p:txBody>
      </p:sp>
      <p:sp>
        <p:nvSpPr>
          <p:cNvPr id="4" name="Slide Number Placeholder 3"/>
          <p:cNvSpPr>
            <a:spLocks noGrp="1"/>
          </p:cNvSpPr>
          <p:nvPr>
            <p:ph type="sldNum" sz="quarter" idx="10"/>
          </p:nvPr>
        </p:nvSpPr>
        <p:spPr/>
        <p:txBody>
          <a:bodyPr/>
          <a:lstStyle/>
          <a:p>
            <a:fld id="{1714E350-C207-4F9C-8804-CA0DA7B13A31}" type="slidenum">
              <a:rPr lang="en-CA" smtClean="0"/>
              <a:pPr/>
              <a:t>11</a:t>
            </a:fld>
            <a:endParaRPr lang="en-CA"/>
          </a:p>
        </p:txBody>
      </p:sp>
    </p:spTree>
    <p:extLst>
      <p:ext uri="{BB962C8B-B14F-4D97-AF65-F5344CB8AC3E}">
        <p14:creationId xmlns:p14="http://schemas.microsoft.com/office/powerpoint/2010/main" val="2800213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E2778-E6E2-4350-A708-945B64DF001D}" type="slidenum">
              <a:rPr lang="en-US"/>
              <a:pPr/>
              <a:t>12</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E76ADC-D71E-4F82-B9BF-453D7E069AA8}" type="slidenum">
              <a:rPr lang="en-US"/>
              <a:pPr/>
              <a:t>13</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D2217-2CDC-4ED2-93EA-9E0513DAC17E}" type="slidenum">
              <a:rPr lang="en-US"/>
              <a:pPr/>
              <a:t>14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3300" b="1">
                <a:solidFill>
                  <a:schemeClr val="tx1"/>
                </a:solidFill>
                <a:latin typeface="Times New Roman" pitchFamily="18" charset="0"/>
              </a:defRPr>
            </a:lvl1pPr>
            <a:lvl2pPr marL="756472" indent="-290951" eaLnBrk="0" hangingPunct="0">
              <a:defRPr sz="3300" b="1">
                <a:solidFill>
                  <a:schemeClr val="tx1"/>
                </a:solidFill>
                <a:latin typeface="Times New Roman" pitchFamily="18" charset="0"/>
              </a:defRPr>
            </a:lvl2pPr>
            <a:lvl3pPr marL="1163803" indent="-232761" eaLnBrk="0" hangingPunct="0">
              <a:defRPr sz="3300" b="1">
                <a:solidFill>
                  <a:schemeClr val="tx1"/>
                </a:solidFill>
                <a:latin typeface="Times New Roman" pitchFamily="18" charset="0"/>
              </a:defRPr>
            </a:lvl3pPr>
            <a:lvl4pPr marL="1629324" indent="-232761" eaLnBrk="0" hangingPunct="0">
              <a:defRPr sz="3300" b="1">
                <a:solidFill>
                  <a:schemeClr val="tx1"/>
                </a:solidFill>
                <a:latin typeface="Times New Roman" pitchFamily="18" charset="0"/>
              </a:defRPr>
            </a:lvl4pPr>
            <a:lvl5pPr marL="2094845" indent="-232761" eaLnBrk="0" hangingPunct="0">
              <a:defRPr sz="3300" b="1">
                <a:solidFill>
                  <a:schemeClr val="tx1"/>
                </a:solidFill>
                <a:latin typeface="Times New Roman" pitchFamily="18" charset="0"/>
              </a:defRPr>
            </a:lvl5pPr>
            <a:lvl6pPr marL="2560366" indent="-232761" eaLnBrk="0" fontAlgn="base" hangingPunct="0">
              <a:spcBef>
                <a:spcPct val="0"/>
              </a:spcBef>
              <a:spcAft>
                <a:spcPct val="0"/>
              </a:spcAft>
              <a:defRPr sz="3300" b="1">
                <a:solidFill>
                  <a:schemeClr val="tx1"/>
                </a:solidFill>
                <a:latin typeface="Times New Roman" pitchFamily="18" charset="0"/>
              </a:defRPr>
            </a:lvl6pPr>
            <a:lvl7pPr marL="3025887" indent="-232761" eaLnBrk="0" fontAlgn="base" hangingPunct="0">
              <a:spcBef>
                <a:spcPct val="0"/>
              </a:spcBef>
              <a:spcAft>
                <a:spcPct val="0"/>
              </a:spcAft>
              <a:defRPr sz="3300" b="1">
                <a:solidFill>
                  <a:schemeClr val="tx1"/>
                </a:solidFill>
                <a:latin typeface="Times New Roman" pitchFamily="18" charset="0"/>
              </a:defRPr>
            </a:lvl7pPr>
            <a:lvl8pPr marL="3491408" indent="-232761" eaLnBrk="0" fontAlgn="base" hangingPunct="0">
              <a:spcBef>
                <a:spcPct val="0"/>
              </a:spcBef>
              <a:spcAft>
                <a:spcPct val="0"/>
              </a:spcAft>
              <a:defRPr sz="3300" b="1">
                <a:solidFill>
                  <a:schemeClr val="tx1"/>
                </a:solidFill>
                <a:latin typeface="Times New Roman" pitchFamily="18" charset="0"/>
              </a:defRPr>
            </a:lvl8pPr>
            <a:lvl9pPr marL="3956929" indent="-232761" eaLnBrk="0" fontAlgn="base" hangingPunct="0">
              <a:spcBef>
                <a:spcPct val="0"/>
              </a:spcBef>
              <a:spcAft>
                <a:spcPct val="0"/>
              </a:spcAft>
              <a:defRPr sz="3300" b="1">
                <a:solidFill>
                  <a:schemeClr val="tx1"/>
                </a:solidFill>
                <a:latin typeface="Times New Roman" pitchFamily="18" charset="0"/>
              </a:defRPr>
            </a:lvl9pPr>
          </a:lstStyle>
          <a:p>
            <a:fld id="{3B664E4F-2B75-4EA8-BCC4-B320EE734B0C}" type="slidenum">
              <a:rPr lang="en-US" sz="1200" b="0"/>
              <a:pPr/>
              <a:t>16</a:t>
            </a:fld>
            <a:endParaRPr lang="en-US" sz="12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778228" y="4335356"/>
            <a:ext cx="5136303" cy="4180523"/>
          </a:xfrm>
          <a:noFill/>
        </p:spPr>
        <p:txBody>
          <a:bodyP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sz="3300" b="1">
                <a:solidFill>
                  <a:schemeClr val="tx1"/>
                </a:solidFill>
                <a:latin typeface="Times New Roman" pitchFamily="18" charset="0"/>
              </a:defRPr>
            </a:lvl1pPr>
            <a:lvl2pPr marL="756472" indent="-290951" eaLnBrk="0" hangingPunct="0">
              <a:defRPr sz="3300" b="1">
                <a:solidFill>
                  <a:schemeClr val="tx1"/>
                </a:solidFill>
                <a:latin typeface="Times New Roman" pitchFamily="18" charset="0"/>
              </a:defRPr>
            </a:lvl2pPr>
            <a:lvl3pPr marL="1163803" indent="-232761" eaLnBrk="0" hangingPunct="0">
              <a:defRPr sz="3300" b="1">
                <a:solidFill>
                  <a:schemeClr val="tx1"/>
                </a:solidFill>
                <a:latin typeface="Times New Roman" pitchFamily="18" charset="0"/>
              </a:defRPr>
            </a:lvl3pPr>
            <a:lvl4pPr marL="1629324" indent="-232761" eaLnBrk="0" hangingPunct="0">
              <a:defRPr sz="3300" b="1">
                <a:solidFill>
                  <a:schemeClr val="tx1"/>
                </a:solidFill>
                <a:latin typeface="Times New Roman" pitchFamily="18" charset="0"/>
              </a:defRPr>
            </a:lvl4pPr>
            <a:lvl5pPr marL="2094845" indent="-232761" eaLnBrk="0" hangingPunct="0">
              <a:defRPr sz="3300" b="1">
                <a:solidFill>
                  <a:schemeClr val="tx1"/>
                </a:solidFill>
                <a:latin typeface="Times New Roman" pitchFamily="18" charset="0"/>
              </a:defRPr>
            </a:lvl5pPr>
            <a:lvl6pPr marL="2560366" indent="-232761" eaLnBrk="0" fontAlgn="base" hangingPunct="0">
              <a:spcBef>
                <a:spcPct val="0"/>
              </a:spcBef>
              <a:spcAft>
                <a:spcPct val="0"/>
              </a:spcAft>
              <a:defRPr sz="3300" b="1">
                <a:solidFill>
                  <a:schemeClr val="tx1"/>
                </a:solidFill>
                <a:latin typeface="Times New Roman" pitchFamily="18" charset="0"/>
              </a:defRPr>
            </a:lvl6pPr>
            <a:lvl7pPr marL="3025887" indent="-232761" eaLnBrk="0" fontAlgn="base" hangingPunct="0">
              <a:spcBef>
                <a:spcPct val="0"/>
              </a:spcBef>
              <a:spcAft>
                <a:spcPct val="0"/>
              </a:spcAft>
              <a:defRPr sz="3300" b="1">
                <a:solidFill>
                  <a:schemeClr val="tx1"/>
                </a:solidFill>
                <a:latin typeface="Times New Roman" pitchFamily="18" charset="0"/>
              </a:defRPr>
            </a:lvl7pPr>
            <a:lvl8pPr marL="3491408" indent="-232761" eaLnBrk="0" fontAlgn="base" hangingPunct="0">
              <a:spcBef>
                <a:spcPct val="0"/>
              </a:spcBef>
              <a:spcAft>
                <a:spcPct val="0"/>
              </a:spcAft>
              <a:defRPr sz="3300" b="1">
                <a:solidFill>
                  <a:schemeClr val="tx1"/>
                </a:solidFill>
                <a:latin typeface="Times New Roman" pitchFamily="18" charset="0"/>
              </a:defRPr>
            </a:lvl8pPr>
            <a:lvl9pPr marL="3956929" indent="-232761" eaLnBrk="0" fontAlgn="base" hangingPunct="0">
              <a:spcBef>
                <a:spcPct val="0"/>
              </a:spcBef>
              <a:spcAft>
                <a:spcPct val="0"/>
              </a:spcAft>
              <a:defRPr sz="3300" b="1">
                <a:solidFill>
                  <a:schemeClr val="tx1"/>
                </a:solidFill>
                <a:latin typeface="Times New Roman" pitchFamily="18" charset="0"/>
              </a:defRPr>
            </a:lvl9pPr>
          </a:lstStyle>
          <a:p>
            <a:fld id="{55C84963-2E64-4C28-919C-C9ED16F2374E}" type="slidenum">
              <a:rPr lang="en-US" sz="1200" b="0"/>
              <a:pPr/>
              <a:t>17</a:t>
            </a:fld>
            <a:endParaRPr lang="en-US" sz="1200" b="0"/>
          </a:p>
        </p:txBody>
      </p:sp>
      <p:sp>
        <p:nvSpPr>
          <p:cNvPr id="28675" name="Rectangle 1026"/>
          <p:cNvSpPr>
            <a:spLocks noGrp="1" noRot="1" noChangeAspect="1" noChangeArrowheads="1" noTextEdit="1"/>
          </p:cNvSpPr>
          <p:nvPr>
            <p:ph type="sldImg"/>
          </p:nvPr>
        </p:nvSpPr>
        <p:spPr>
          <a:ln/>
        </p:spPr>
      </p:sp>
      <p:sp>
        <p:nvSpPr>
          <p:cNvPr id="28676" name="Rectangle 1027"/>
          <p:cNvSpPr>
            <a:spLocks noGrp="1" noChangeArrowheads="1"/>
          </p:cNvSpPr>
          <p:nvPr>
            <p:ph type="body" idx="1"/>
          </p:nvPr>
        </p:nvSpPr>
        <p:spPr>
          <a:noFill/>
        </p:spPr>
        <p:txBody>
          <a:bodyPr/>
          <a:lstStyle/>
          <a:p>
            <a:endParaRPr lang="en-US" smtClean="0">
              <a:latin typeface="Times New Roman" pitchFamily="18" charset="0"/>
            </a:endParaRPr>
          </a:p>
          <a:p>
            <a:endParaRPr lang="en-US" smtClean="0">
              <a:latin typeface="Times New Roman" pitchFamily="18" charset="0"/>
            </a:endParaRPr>
          </a:p>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3300" b="1">
                <a:solidFill>
                  <a:schemeClr val="tx1"/>
                </a:solidFill>
                <a:latin typeface="Times New Roman" pitchFamily="18" charset="0"/>
              </a:defRPr>
            </a:lvl1pPr>
            <a:lvl2pPr marL="756472" indent="-290951" eaLnBrk="0" hangingPunct="0">
              <a:defRPr sz="3300" b="1">
                <a:solidFill>
                  <a:schemeClr val="tx1"/>
                </a:solidFill>
                <a:latin typeface="Times New Roman" pitchFamily="18" charset="0"/>
              </a:defRPr>
            </a:lvl2pPr>
            <a:lvl3pPr marL="1163803" indent="-232761" eaLnBrk="0" hangingPunct="0">
              <a:defRPr sz="3300" b="1">
                <a:solidFill>
                  <a:schemeClr val="tx1"/>
                </a:solidFill>
                <a:latin typeface="Times New Roman" pitchFamily="18" charset="0"/>
              </a:defRPr>
            </a:lvl3pPr>
            <a:lvl4pPr marL="1629324" indent="-232761" eaLnBrk="0" hangingPunct="0">
              <a:defRPr sz="3300" b="1">
                <a:solidFill>
                  <a:schemeClr val="tx1"/>
                </a:solidFill>
                <a:latin typeface="Times New Roman" pitchFamily="18" charset="0"/>
              </a:defRPr>
            </a:lvl4pPr>
            <a:lvl5pPr marL="2094845" indent="-232761" eaLnBrk="0" hangingPunct="0">
              <a:defRPr sz="3300" b="1">
                <a:solidFill>
                  <a:schemeClr val="tx1"/>
                </a:solidFill>
                <a:latin typeface="Times New Roman" pitchFamily="18" charset="0"/>
              </a:defRPr>
            </a:lvl5pPr>
            <a:lvl6pPr marL="2560366" indent="-232761" eaLnBrk="0" fontAlgn="base" hangingPunct="0">
              <a:spcBef>
                <a:spcPct val="0"/>
              </a:spcBef>
              <a:spcAft>
                <a:spcPct val="0"/>
              </a:spcAft>
              <a:defRPr sz="3300" b="1">
                <a:solidFill>
                  <a:schemeClr val="tx1"/>
                </a:solidFill>
                <a:latin typeface="Times New Roman" pitchFamily="18" charset="0"/>
              </a:defRPr>
            </a:lvl6pPr>
            <a:lvl7pPr marL="3025887" indent="-232761" eaLnBrk="0" fontAlgn="base" hangingPunct="0">
              <a:spcBef>
                <a:spcPct val="0"/>
              </a:spcBef>
              <a:spcAft>
                <a:spcPct val="0"/>
              </a:spcAft>
              <a:defRPr sz="3300" b="1">
                <a:solidFill>
                  <a:schemeClr val="tx1"/>
                </a:solidFill>
                <a:latin typeface="Times New Roman" pitchFamily="18" charset="0"/>
              </a:defRPr>
            </a:lvl7pPr>
            <a:lvl8pPr marL="3491408" indent="-232761" eaLnBrk="0" fontAlgn="base" hangingPunct="0">
              <a:spcBef>
                <a:spcPct val="0"/>
              </a:spcBef>
              <a:spcAft>
                <a:spcPct val="0"/>
              </a:spcAft>
              <a:defRPr sz="3300" b="1">
                <a:solidFill>
                  <a:schemeClr val="tx1"/>
                </a:solidFill>
                <a:latin typeface="Times New Roman" pitchFamily="18" charset="0"/>
              </a:defRPr>
            </a:lvl8pPr>
            <a:lvl9pPr marL="3956929" indent="-232761" eaLnBrk="0" fontAlgn="base" hangingPunct="0">
              <a:spcBef>
                <a:spcPct val="0"/>
              </a:spcBef>
              <a:spcAft>
                <a:spcPct val="0"/>
              </a:spcAft>
              <a:defRPr sz="3300" b="1">
                <a:solidFill>
                  <a:schemeClr val="tx1"/>
                </a:solidFill>
                <a:latin typeface="Times New Roman" pitchFamily="18" charset="0"/>
              </a:defRPr>
            </a:lvl9pPr>
          </a:lstStyle>
          <a:p>
            <a:fld id="{BDDB7E90-E2E8-411A-85E6-31806AA3714F}" type="slidenum">
              <a:rPr lang="en-US" sz="1200" b="0"/>
              <a:pPr/>
              <a:t>18</a:t>
            </a:fld>
            <a:endParaRPr lang="en-US" sz="1200"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en-US" smtClean="0">
              <a:latin typeface="Times New Roman" pitchFamily="18" charset="0"/>
            </a:endParaRPr>
          </a:p>
          <a:p>
            <a:endParaRPr lang="en-US" smtClean="0">
              <a:latin typeface="Times New Roman" pitchFamily="18" charset="0"/>
            </a:endParaRPr>
          </a:p>
          <a:p>
            <a:endParaRPr lang="en-US" smtClean="0">
              <a:latin typeface="Times New Roman" pitchFamily="18" charset="0"/>
            </a:endParaRPr>
          </a:p>
          <a:p>
            <a:r>
              <a:rPr lang="en-US" smtClean="0">
                <a:latin typeface="Times New Roman" pitchFamily="18" charset="0"/>
              </a:rPr>
              <a:t>READ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3300" b="1">
                <a:solidFill>
                  <a:schemeClr val="tx1"/>
                </a:solidFill>
                <a:latin typeface="Times New Roman" pitchFamily="18" charset="0"/>
              </a:defRPr>
            </a:lvl1pPr>
            <a:lvl2pPr marL="756472" indent="-290951" eaLnBrk="0" hangingPunct="0">
              <a:defRPr sz="3300" b="1">
                <a:solidFill>
                  <a:schemeClr val="tx1"/>
                </a:solidFill>
                <a:latin typeface="Times New Roman" pitchFamily="18" charset="0"/>
              </a:defRPr>
            </a:lvl2pPr>
            <a:lvl3pPr marL="1163803" indent="-232761" eaLnBrk="0" hangingPunct="0">
              <a:defRPr sz="3300" b="1">
                <a:solidFill>
                  <a:schemeClr val="tx1"/>
                </a:solidFill>
                <a:latin typeface="Times New Roman" pitchFamily="18" charset="0"/>
              </a:defRPr>
            </a:lvl3pPr>
            <a:lvl4pPr marL="1629324" indent="-232761" eaLnBrk="0" hangingPunct="0">
              <a:defRPr sz="3300" b="1">
                <a:solidFill>
                  <a:schemeClr val="tx1"/>
                </a:solidFill>
                <a:latin typeface="Times New Roman" pitchFamily="18" charset="0"/>
              </a:defRPr>
            </a:lvl4pPr>
            <a:lvl5pPr marL="2094845" indent="-232761" eaLnBrk="0" hangingPunct="0">
              <a:defRPr sz="3300" b="1">
                <a:solidFill>
                  <a:schemeClr val="tx1"/>
                </a:solidFill>
                <a:latin typeface="Times New Roman" pitchFamily="18" charset="0"/>
              </a:defRPr>
            </a:lvl5pPr>
            <a:lvl6pPr marL="2560366" indent="-232761" eaLnBrk="0" fontAlgn="base" hangingPunct="0">
              <a:spcBef>
                <a:spcPct val="0"/>
              </a:spcBef>
              <a:spcAft>
                <a:spcPct val="0"/>
              </a:spcAft>
              <a:defRPr sz="3300" b="1">
                <a:solidFill>
                  <a:schemeClr val="tx1"/>
                </a:solidFill>
                <a:latin typeface="Times New Roman" pitchFamily="18" charset="0"/>
              </a:defRPr>
            </a:lvl6pPr>
            <a:lvl7pPr marL="3025887" indent="-232761" eaLnBrk="0" fontAlgn="base" hangingPunct="0">
              <a:spcBef>
                <a:spcPct val="0"/>
              </a:spcBef>
              <a:spcAft>
                <a:spcPct val="0"/>
              </a:spcAft>
              <a:defRPr sz="3300" b="1">
                <a:solidFill>
                  <a:schemeClr val="tx1"/>
                </a:solidFill>
                <a:latin typeface="Times New Roman" pitchFamily="18" charset="0"/>
              </a:defRPr>
            </a:lvl7pPr>
            <a:lvl8pPr marL="3491408" indent="-232761" eaLnBrk="0" fontAlgn="base" hangingPunct="0">
              <a:spcBef>
                <a:spcPct val="0"/>
              </a:spcBef>
              <a:spcAft>
                <a:spcPct val="0"/>
              </a:spcAft>
              <a:defRPr sz="3300" b="1">
                <a:solidFill>
                  <a:schemeClr val="tx1"/>
                </a:solidFill>
                <a:latin typeface="Times New Roman" pitchFamily="18" charset="0"/>
              </a:defRPr>
            </a:lvl8pPr>
            <a:lvl9pPr marL="3956929" indent="-232761" eaLnBrk="0" fontAlgn="base" hangingPunct="0">
              <a:spcBef>
                <a:spcPct val="0"/>
              </a:spcBef>
              <a:spcAft>
                <a:spcPct val="0"/>
              </a:spcAft>
              <a:defRPr sz="3300" b="1">
                <a:solidFill>
                  <a:schemeClr val="tx1"/>
                </a:solidFill>
                <a:latin typeface="Times New Roman" pitchFamily="18" charset="0"/>
              </a:defRPr>
            </a:lvl9pPr>
          </a:lstStyle>
          <a:p>
            <a:fld id="{4EFDD2A7-6357-4E58-B35B-8174357A1F7C}" type="slidenum">
              <a:rPr lang="en-US" sz="1200" b="0"/>
              <a:pPr/>
              <a:t>19</a:t>
            </a:fld>
            <a:endParaRPr lang="en-US" sz="1200" b="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3300" b="1">
                <a:solidFill>
                  <a:schemeClr val="tx1"/>
                </a:solidFill>
                <a:latin typeface="Times New Roman" pitchFamily="18" charset="0"/>
              </a:defRPr>
            </a:lvl1pPr>
            <a:lvl2pPr marL="756472" indent="-290951" eaLnBrk="0" hangingPunct="0">
              <a:defRPr sz="3300" b="1">
                <a:solidFill>
                  <a:schemeClr val="tx1"/>
                </a:solidFill>
                <a:latin typeface="Times New Roman" pitchFamily="18" charset="0"/>
              </a:defRPr>
            </a:lvl2pPr>
            <a:lvl3pPr marL="1163803" indent="-232761" eaLnBrk="0" hangingPunct="0">
              <a:defRPr sz="3300" b="1">
                <a:solidFill>
                  <a:schemeClr val="tx1"/>
                </a:solidFill>
                <a:latin typeface="Times New Roman" pitchFamily="18" charset="0"/>
              </a:defRPr>
            </a:lvl3pPr>
            <a:lvl4pPr marL="1629324" indent="-232761" eaLnBrk="0" hangingPunct="0">
              <a:defRPr sz="3300" b="1">
                <a:solidFill>
                  <a:schemeClr val="tx1"/>
                </a:solidFill>
                <a:latin typeface="Times New Roman" pitchFamily="18" charset="0"/>
              </a:defRPr>
            </a:lvl4pPr>
            <a:lvl5pPr marL="2094845" indent="-232761" eaLnBrk="0" hangingPunct="0">
              <a:defRPr sz="3300" b="1">
                <a:solidFill>
                  <a:schemeClr val="tx1"/>
                </a:solidFill>
                <a:latin typeface="Times New Roman" pitchFamily="18" charset="0"/>
              </a:defRPr>
            </a:lvl5pPr>
            <a:lvl6pPr marL="2560366" indent="-232761" eaLnBrk="0" fontAlgn="base" hangingPunct="0">
              <a:spcBef>
                <a:spcPct val="0"/>
              </a:spcBef>
              <a:spcAft>
                <a:spcPct val="0"/>
              </a:spcAft>
              <a:defRPr sz="3300" b="1">
                <a:solidFill>
                  <a:schemeClr val="tx1"/>
                </a:solidFill>
                <a:latin typeface="Times New Roman" pitchFamily="18" charset="0"/>
              </a:defRPr>
            </a:lvl6pPr>
            <a:lvl7pPr marL="3025887" indent="-232761" eaLnBrk="0" fontAlgn="base" hangingPunct="0">
              <a:spcBef>
                <a:spcPct val="0"/>
              </a:spcBef>
              <a:spcAft>
                <a:spcPct val="0"/>
              </a:spcAft>
              <a:defRPr sz="3300" b="1">
                <a:solidFill>
                  <a:schemeClr val="tx1"/>
                </a:solidFill>
                <a:latin typeface="Times New Roman" pitchFamily="18" charset="0"/>
              </a:defRPr>
            </a:lvl7pPr>
            <a:lvl8pPr marL="3491408" indent="-232761" eaLnBrk="0" fontAlgn="base" hangingPunct="0">
              <a:spcBef>
                <a:spcPct val="0"/>
              </a:spcBef>
              <a:spcAft>
                <a:spcPct val="0"/>
              </a:spcAft>
              <a:defRPr sz="3300" b="1">
                <a:solidFill>
                  <a:schemeClr val="tx1"/>
                </a:solidFill>
                <a:latin typeface="Times New Roman" pitchFamily="18" charset="0"/>
              </a:defRPr>
            </a:lvl8pPr>
            <a:lvl9pPr marL="3956929" indent="-232761" eaLnBrk="0" fontAlgn="base" hangingPunct="0">
              <a:spcBef>
                <a:spcPct val="0"/>
              </a:spcBef>
              <a:spcAft>
                <a:spcPct val="0"/>
              </a:spcAft>
              <a:defRPr sz="3300" b="1">
                <a:solidFill>
                  <a:schemeClr val="tx1"/>
                </a:solidFill>
                <a:latin typeface="Times New Roman" pitchFamily="18" charset="0"/>
              </a:defRPr>
            </a:lvl9pPr>
          </a:lstStyle>
          <a:p>
            <a:fld id="{90528746-EB42-46A9-99F9-5B600332FB27}" type="slidenum">
              <a:rPr lang="en-US" sz="1200" b="0"/>
              <a:pPr/>
              <a:t>20</a:t>
            </a:fld>
            <a:endParaRPr lang="en-US" sz="1200" b="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n-CA"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3300" b="1">
                <a:solidFill>
                  <a:schemeClr val="tx1"/>
                </a:solidFill>
                <a:latin typeface="Times New Roman" pitchFamily="18" charset="0"/>
              </a:defRPr>
            </a:lvl1pPr>
            <a:lvl2pPr marL="756472" indent="-290951" eaLnBrk="0" hangingPunct="0">
              <a:defRPr sz="3300" b="1">
                <a:solidFill>
                  <a:schemeClr val="tx1"/>
                </a:solidFill>
                <a:latin typeface="Times New Roman" pitchFamily="18" charset="0"/>
              </a:defRPr>
            </a:lvl2pPr>
            <a:lvl3pPr marL="1163803" indent="-232761" eaLnBrk="0" hangingPunct="0">
              <a:defRPr sz="3300" b="1">
                <a:solidFill>
                  <a:schemeClr val="tx1"/>
                </a:solidFill>
                <a:latin typeface="Times New Roman" pitchFamily="18" charset="0"/>
              </a:defRPr>
            </a:lvl3pPr>
            <a:lvl4pPr marL="1629324" indent="-232761" eaLnBrk="0" hangingPunct="0">
              <a:defRPr sz="3300" b="1">
                <a:solidFill>
                  <a:schemeClr val="tx1"/>
                </a:solidFill>
                <a:latin typeface="Times New Roman" pitchFamily="18" charset="0"/>
              </a:defRPr>
            </a:lvl4pPr>
            <a:lvl5pPr marL="2094845" indent="-232761" eaLnBrk="0" hangingPunct="0">
              <a:defRPr sz="3300" b="1">
                <a:solidFill>
                  <a:schemeClr val="tx1"/>
                </a:solidFill>
                <a:latin typeface="Times New Roman" pitchFamily="18" charset="0"/>
              </a:defRPr>
            </a:lvl5pPr>
            <a:lvl6pPr marL="2560366" indent="-232761" eaLnBrk="0" fontAlgn="base" hangingPunct="0">
              <a:spcBef>
                <a:spcPct val="0"/>
              </a:spcBef>
              <a:spcAft>
                <a:spcPct val="0"/>
              </a:spcAft>
              <a:defRPr sz="3300" b="1">
                <a:solidFill>
                  <a:schemeClr val="tx1"/>
                </a:solidFill>
                <a:latin typeface="Times New Roman" pitchFamily="18" charset="0"/>
              </a:defRPr>
            </a:lvl6pPr>
            <a:lvl7pPr marL="3025887" indent="-232761" eaLnBrk="0" fontAlgn="base" hangingPunct="0">
              <a:spcBef>
                <a:spcPct val="0"/>
              </a:spcBef>
              <a:spcAft>
                <a:spcPct val="0"/>
              </a:spcAft>
              <a:defRPr sz="3300" b="1">
                <a:solidFill>
                  <a:schemeClr val="tx1"/>
                </a:solidFill>
                <a:latin typeface="Times New Roman" pitchFamily="18" charset="0"/>
              </a:defRPr>
            </a:lvl7pPr>
            <a:lvl8pPr marL="3491408" indent="-232761" eaLnBrk="0" fontAlgn="base" hangingPunct="0">
              <a:spcBef>
                <a:spcPct val="0"/>
              </a:spcBef>
              <a:spcAft>
                <a:spcPct val="0"/>
              </a:spcAft>
              <a:defRPr sz="3300" b="1">
                <a:solidFill>
                  <a:schemeClr val="tx1"/>
                </a:solidFill>
                <a:latin typeface="Times New Roman" pitchFamily="18" charset="0"/>
              </a:defRPr>
            </a:lvl8pPr>
            <a:lvl9pPr marL="3956929" indent="-232761" eaLnBrk="0" fontAlgn="base" hangingPunct="0">
              <a:spcBef>
                <a:spcPct val="0"/>
              </a:spcBef>
              <a:spcAft>
                <a:spcPct val="0"/>
              </a:spcAft>
              <a:defRPr sz="3300" b="1">
                <a:solidFill>
                  <a:schemeClr val="tx1"/>
                </a:solidFill>
                <a:latin typeface="Times New Roman" pitchFamily="18" charset="0"/>
              </a:defRPr>
            </a:lvl9pPr>
          </a:lstStyle>
          <a:p>
            <a:fld id="{45EBD4FC-52B3-4FF7-95A7-95A35723F046}" type="slidenum">
              <a:rPr lang="en-US" sz="1200" b="0"/>
              <a:pPr/>
              <a:t>21</a:t>
            </a:fld>
            <a:endParaRPr lang="en-US" sz="12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endParaRPr lang="en-CA"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baseline="0"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FAD7EC-C3E8-4C59-B42D-73703EA1E192}" type="slidenum">
              <a:rPr lang="en-CA" smtClean="0"/>
              <a:pPr/>
              <a:t>2</a:t>
            </a:fld>
            <a:endParaRPr lang="en-CA"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Alouette</a:t>
            </a:r>
            <a:r>
              <a:rPr lang="en-CA" dirty="0" smtClean="0"/>
              <a:t> Correctional Centre for Women</a:t>
            </a:r>
            <a:endParaRPr lang="en-CA" dirty="0"/>
          </a:p>
        </p:txBody>
      </p:sp>
      <p:sp>
        <p:nvSpPr>
          <p:cNvPr id="4" name="Slide Number Placeholder 3"/>
          <p:cNvSpPr>
            <a:spLocks noGrp="1"/>
          </p:cNvSpPr>
          <p:nvPr>
            <p:ph type="sldNum" sz="quarter" idx="10"/>
          </p:nvPr>
        </p:nvSpPr>
        <p:spPr/>
        <p:txBody>
          <a:bodyPr/>
          <a:lstStyle/>
          <a:p>
            <a:fld id="{1714E350-C207-4F9C-8804-CA0DA7B13A31}" type="slidenum">
              <a:rPr lang="en-CA" smtClean="0"/>
              <a:pPr/>
              <a:t>23</a:t>
            </a:fld>
            <a:endParaRPr lang="en-CA"/>
          </a:p>
        </p:txBody>
      </p:sp>
    </p:spTree>
    <p:extLst>
      <p:ext uri="{BB962C8B-B14F-4D97-AF65-F5344CB8AC3E}">
        <p14:creationId xmlns:p14="http://schemas.microsoft.com/office/powerpoint/2010/main" val="2401623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Read from the flyer</a:t>
            </a:r>
          </a:p>
          <a:p>
            <a:r>
              <a:rPr lang="en-CA" dirty="0" smtClean="0"/>
              <a:t>Why the book?  Like in a your</a:t>
            </a:r>
            <a:r>
              <a:rPr lang="en-CA" baseline="0" dirty="0" smtClean="0"/>
              <a:t> kids in school – change in principal – change in ethos</a:t>
            </a:r>
          </a:p>
          <a:p>
            <a:r>
              <a:rPr lang="en-CA" baseline="0" dirty="0" smtClean="0"/>
              <a:t>Prison </a:t>
            </a:r>
            <a:r>
              <a:rPr lang="en-CA" baseline="0" dirty="0" err="1" smtClean="0"/>
              <a:t>physican</a:t>
            </a:r>
            <a:r>
              <a:rPr lang="en-CA" baseline="0" dirty="0" smtClean="0"/>
              <a:t> – observing the changes (10 wardens? 10 health care managers)</a:t>
            </a:r>
          </a:p>
          <a:p>
            <a:r>
              <a:rPr lang="en-CA" baseline="0" dirty="0" smtClean="0"/>
              <a:t>It needed to be written!! 2004-2008 – therapeutic place for women – because of the leadership </a:t>
            </a:r>
            <a:r>
              <a:rPr lang="en-CA" baseline="0" dirty="0" err="1" smtClean="0"/>
              <a:t>qualitaties</a:t>
            </a:r>
            <a:r>
              <a:rPr lang="en-CA" baseline="0" dirty="0" smtClean="0"/>
              <a:t> of the warden.  If there have been a winning court action on prison syringe exchange programs, Brenda Tole would have been the first to introduce this  prison might have been the first to introduce on e in Canada.</a:t>
            </a:r>
            <a:endParaRPr lang="en-CA" dirty="0"/>
          </a:p>
        </p:txBody>
      </p:sp>
      <p:sp>
        <p:nvSpPr>
          <p:cNvPr id="4" name="Slide Number Placeholder 3"/>
          <p:cNvSpPr>
            <a:spLocks noGrp="1"/>
          </p:cNvSpPr>
          <p:nvPr>
            <p:ph type="sldNum" sz="quarter" idx="10"/>
          </p:nvPr>
        </p:nvSpPr>
        <p:spPr/>
        <p:txBody>
          <a:bodyPr/>
          <a:lstStyle/>
          <a:p>
            <a:fld id="{1714E350-C207-4F9C-8804-CA0DA7B13A31}" type="slidenum">
              <a:rPr lang="en-CA" smtClean="0"/>
              <a:pPr/>
              <a:t>24</a:t>
            </a:fld>
            <a:endParaRPr lang="en-CA"/>
          </a:p>
        </p:txBody>
      </p:sp>
    </p:spTree>
    <p:extLst>
      <p:ext uri="{BB962C8B-B14F-4D97-AF65-F5344CB8AC3E}">
        <p14:creationId xmlns:p14="http://schemas.microsoft.com/office/powerpoint/2010/main" val="4152293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80AAC-02F8-425A-B86C-8D48084A844B}" type="slidenum">
              <a:rPr lang="en-US"/>
              <a:pPr/>
              <a:t>27</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Add screen shot of BCMJ journal</a:t>
            </a:r>
            <a:endParaRPr lang="en-CA" dirty="0"/>
          </a:p>
        </p:txBody>
      </p:sp>
      <p:sp>
        <p:nvSpPr>
          <p:cNvPr id="4" name="Slide Number Placeholder 3"/>
          <p:cNvSpPr>
            <a:spLocks noGrp="1"/>
          </p:cNvSpPr>
          <p:nvPr>
            <p:ph type="sldNum" sz="quarter" idx="10"/>
          </p:nvPr>
        </p:nvSpPr>
        <p:spPr/>
        <p:txBody>
          <a:bodyPr/>
          <a:lstStyle/>
          <a:p>
            <a:fld id="{1714E350-C207-4F9C-8804-CA0DA7B13A31}" type="slidenum">
              <a:rPr lang="en-CA" smtClean="0"/>
              <a:pPr/>
              <a:t>4</a:t>
            </a:fld>
            <a:endParaRPr lang="en-CA"/>
          </a:p>
        </p:txBody>
      </p:sp>
    </p:spTree>
    <p:extLst>
      <p:ext uri="{BB962C8B-B14F-4D97-AF65-F5344CB8AC3E}">
        <p14:creationId xmlns:p14="http://schemas.microsoft.com/office/powerpoint/2010/main" val="2488187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46C6F-DF12-4E17-BBB7-D729CC26D434}" type="slidenum">
              <a:rPr lang="en-US"/>
              <a:pPr/>
              <a:t>5</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t>Let me explain the Canadian prison system a little for you.  </a:t>
            </a:r>
          </a:p>
          <a:p>
            <a:endParaRPr lang="en-US"/>
          </a:p>
          <a:p>
            <a:r>
              <a:rPr lang="en-US"/>
              <a:t>*Canadians prisoners are either held on a federal sentence (sentenced to 2 years or more),</a:t>
            </a:r>
          </a:p>
          <a:p>
            <a:endParaRPr lang="en-US"/>
          </a:p>
          <a:p>
            <a:r>
              <a:rPr lang="en-US"/>
              <a:t> *or, a provincial sentence (sentenced to less than 2 years) </a:t>
            </a:r>
          </a:p>
          <a:p>
            <a:endParaRPr lang="en-US"/>
          </a:p>
          <a:p>
            <a:r>
              <a:rPr lang="en-US"/>
              <a:t>*or on remand (that is awaiting sentencing: sometimes overnight, but may be months).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80AAC-02F8-425A-B86C-8D48084A844B}" type="slidenum">
              <a:rPr lang="en-US"/>
              <a:pPr/>
              <a:t>6</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dirty="0"/>
              <a:t>In Canada there are</a:t>
            </a:r>
          </a:p>
          <a:p>
            <a:endParaRPr lang="en-US" dirty="0"/>
          </a:p>
          <a:p>
            <a:r>
              <a:rPr lang="en-US" dirty="0"/>
              <a:t> *53 federal penitentiaries,</a:t>
            </a:r>
          </a:p>
          <a:p>
            <a:endParaRPr lang="en-US" dirty="0"/>
          </a:p>
          <a:p>
            <a:r>
              <a:rPr lang="en-US" dirty="0"/>
              <a:t> *housing 12,815 federally sentenced </a:t>
            </a:r>
            <a:r>
              <a:rPr lang="en-US" dirty="0" smtClean="0"/>
              <a:t>people</a:t>
            </a:r>
            <a:endParaRPr lang="en-US" dirty="0"/>
          </a:p>
          <a:p>
            <a:endParaRPr lang="en-US" dirty="0"/>
          </a:p>
          <a:p>
            <a:r>
              <a:rPr lang="en-US" dirty="0"/>
              <a:t>*97% are men, 3% are women</a:t>
            </a:r>
          </a:p>
          <a:p>
            <a:endParaRPr lang="en-US" dirty="0"/>
          </a:p>
          <a:p>
            <a:r>
              <a:rPr lang="en-US" dirty="0"/>
              <a:t>And 18-23% are Aboriginal.</a:t>
            </a:r>
          </a:p>
          <a:p>
            <a:r>
              <a:rPr lang="en-US" dirty="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17AF0-15F0-4817-B94A-47E35B95B788}" type="slidenum">
              <a:rPr lang="en-US"/>
              <a:pPr/>
              <a:t>7</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dirty="0"/>
              <a:t>In the BC provincial correctional system there are</a:t>
            </a:r>
          </a:p>
          <a:p>
            <a:endParaRPr lang="en-US" dirty="0"/>
          </a:p>
          <a:p>
            <a:r>
              <a:rPr lang="en-US" dirty="0"/>
              <a:t> </a:t>
            </a:r>
            <a:r>
              <a:rPr lang="en-US" dirty="0" smtClean="0"/>
              <a:t>*8 </a:t>
            </a:r>
            <a:r>
              <a:rPr lang="en-US" dirty="0"/>
              <a:t>adult correctional </a:t>
            </a:r>
            <a:r>
              <a:rPr lang="en-US" dirty="0" err="1"/>
              <a:t>centres</a:t>
            </a:r>
            <a:r>
              <a:rPr lang="en-US" dirty="0"/>
              <a:t> </a:t>
            </a:r>
          </a:p>
          <a:p>
            <a:endParaRPr lang="en-US" dirty="0"/>
          </a:p>
          <a:p>
            <a:r>
              <a:rPr lang="en-US" dirty="0"/>
              <a:t>*which house 2,100 </a:t>
            </a:r>
            <a:r>
              <a:rPr lang="en-US" dirty="0" smtClean="0"/>
              <a:t> people </a:t>
            </a:r>
            <a:r>
              <a:rPr lang="en-US" dirty="0"/>
              <a:t>per day </a:t>
            </a:r>
          </a:p>
          <a:p>
            <a:endParaRPr lang="en-US" dirty="0"/>
          </a:p>
          <a:p>
            <a:r>
              <a:rPr lang="en-US" dirty="0"/>
              <a:t>*93% are  male, and 7% are women</a:t>
            </a:r>
          </a:p>
          <a:p>
            <a:endParaRPr lang="en-US" dirty="0"/>
          </a:p>
          <a:p>
            <a:r>
              <a:rPr lang="en-US" dirty="0"/>
              <a:t>*There are approximately 30,000 admissions per year</a:t>
            </a:r>
          </a:p>
          <a:p>
            <a:endParaRPr lang="en-US" dirty="0"/>
          </a:p>
          <a:p>
            <a:r>
              <a:rPr lang="en-US" dirty="0"/>
              <a:t>There are also a number of young offender </a:t>
            </a:r>
            <a:r>
              <a:rPr lang="en-US" dirty="0" err="1"/>
              <a:t>corectional</a:t>
            </a:r>
            <a:r>
              <a:rPr lang="en-US" dirty="0"/>
              <a:t> </a:t>
            </a:r>
            <a:r>
              <a:rPr lang="en-US" dirty="0" err="1"/>
              <a:t>centres</a:t>
            </a:r>
            <a:r>
              <a:rPr lang="en-US" dirty="0"/>
              <a:t>, but I don’t have the stats on these.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360EF9-197B-436D-8610-6646582A251C}" type="slidenum">
              <a:rPr lang="en-US"/>
              <a:pPr/>
              <a:t>8</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a:t>Substance Use in prisons:</a:t>
            </a:r>
          </a:p>
          <a:p>
            <a:r>
              <a:rPr lang="en-US" dirty="0"/>
              <a:t>In 1999, a survey in 10 Quebec penitentiaries was conducted with 317 respondents.  During their previous three months incarceration,16% reported using alcohol, 29% reported using some psychoactive drug, and 17% reported using heroin. </a:t>
            </a:r>
          </a:p>
          <a:p>
            <a:endParaRPr lang="en-US" dirty="0"/>
          </a:p>
          <a:p>
            <a:r>
              <a:rPr lang="en-US" dirty="0"/>
              <a:t>In 2000/1 </a:t>
            </a:r>
            <a:r>
              <a:rPr lang="en-US" dirty="0" err="1"/>
              <a:t>DiCenso</a:t>
            </a:r>
            <a:r>
              <a:rPr lang="en-US" dirty="0"/>
              <a:t> and her group conducted open-ended qualitative interviews with women, 9 federal facilities.  19% of study participants reported that they were currently engaging in Injection drug use. </a:t>
            </a:r>
          </a:p>
          <a:p>
            <a:r>
              <a:rPr lang="en-US" dirty="0"/>
              <a:t>  </a:t>
            </a:r>
          </a:p>
          <a:p>
            <a:endParaRPr lang="en-US" dirty="0"/>
          </a:p>
          <a:p>
            <a:r>
              <a:rPr lang="en-US" dirty="0"/>
              <a:t>Studies from prisons in other countries, published in the worldwide medical literature, report similar findings….. incarcerating people with substance use disorders does not result in discontinuation of substance use inside prison.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042">
              <a:defRPr/>
            </a:pPr>
            <a:r>
              <a:rPr lang="en-US" dirty="0" smtClean="0"/>
              <a:t>Burnaby</a:t>
            </a:r>
            <a:r>
              <a:rPr lang="en-US" baseline="0" dirty="0" smtClean="0"/>
              <a:t> Correctional Centre for Women (BCCW).</a:t>
            </a:r>
          </a:p>
          <a:p>
            <a:pPr defTabSz="931042">
              <a:defRPr/>
            </a:pPr>
            <a:r>
              <a:rPr lang="en-US" dirty="0" smtClean="0"/>
              <a:t>May I ask you how many of you have worked or visited inside a prison? Thank you, that’s helpful.  Let me tell you my story of how I started to work in a prison, and why I find prison medicine interesting, rewarding and challenging.  If you were to meet other prison physicians and nurses, they will probably tell you similar stories, or maybe you have similar stories to tell yourself.  </a:t>
            </a:r>
          </a:p>
          <a:p>
            <a:r>
              <a:rPr lang="en-CA" dirty="0" smtClean="0"/>
              <a:t>In 1994, a friend</a:t>
            </a:r>
            <a:r>
              <a:rPr lang="en-CA" baseline="0" dirty="0" smtClean="0"/>
              <a:t> mentioned to me that women’s provincial correctional centre for women desperately needed a physician to work there once a week and would I consider it?  At that time, I was juggling a full-time private family practice and 4 small children, but I had been thinking about making a career change because I was reflecting on the things I did not enjoy about private practice (namely running a small business) and the things that I loved (namely, practicing medicine). When I heard about this prison position my immediate reaction was no way, that type of work must be for only the type of physician who can’t find work elsewhere, the lowest of the low.  But, I found the possibility intriguing and finally decided that I had nothing to loose by trying it out. The first day I spent in the prison clinic, I saw more women with disease and poor health than I would ever see in a month of working in family practice  in my clinic on the west side of Vancouver. I saw numerous women with HIV and hepatitis C, pregnant women who had not received prenatal care before coming to prison, pre-cancerous lesions of the cervix, bacterial </a:t>
            </a:r>
            <a:r>
              <a:rPr lang="en-CA" baseline="0" dirty="0" err="1" smtClean="0"/>
              <a:t>endocarditis</a:t>
            </a:r>
            <a:r>
              <a:rPr lang="en-CA" baseline="0" dirty="0" smtClean="0"/>
              <a:t>, sexually transmitted infections.  As I listened to women’s medical histories, I would also listen to their childhood stories of abuse and trauma, their substance use, their poverty and homelessness, their attempts to become healthy and to turn their lives around. I knew from the day of my first prison clinic, that prison medicine was something that I could and would not leave. </a:t>
            </a:r>
            <a:endParaRPr lang="en-CA" dirty="0"/>
          </a:p>
        </p:txBody>
      </p:sp>
      <p:sp>
        <p:nvSpPr>
          <p:cNvPr id="4" name="Slide Number Placeholder 3"/>
          <p:cNvSpPr>
            <a:spLocks noGrp="1"/>
          </p:cNvSpPr>
          <p:nvPr>
            <p:ph type="sldNum" sz="quarter" idx="10"/>
          </p:nvPr>
        </p:nvSpPr>
        <p:spPr/>
        <p:txBody>
          <a:bodyPr/>
          <a:lstStyle/>
          <a:p>
            <a:fld id="{1714E350-C207-4F9C-8804-CA0DA7B13A31}" type="slidenum">
              <a:rPr lang="en-CA" smtClean="0"/>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Relevance</a:t>
            </a:r>
            <a:r>
              <a:rPr lang="en-CA" baseline="0" dirty="0" smtClean="0"/>
              <a:t> to women?  Priority for them? Made any difference for the under-screened women?</a:t>
            </a:r>
            <a:endParaRPr lang="en-CA" dirty="0"/>
          </a:p>
        </p:txBody>
      </p:sp>
      <p:sp>
        <p:nvSpPr>
          <p:cNvPr id="4" name="Slide Number Placeholder 3"/>
          <p:cNvSpPr>
            <a:spLocks noGrp="1"/>
          </p:cNvSpPr>
          <p:nvPr>
            <p:ph type="sldNum" sz="quarter" idx="10"/>
          </p:nvPr>
        </p:nvSpPr>
        <p:spPr/>
        <p:txBody>
          <a:bodyPr/>
          <a:lstStyle/>
          <a:p>
            <a:fld id="{1714E350-C207-4F9C-8804-CA0DA7B13A31}" type="slidenum">
              <a:rPr lang="en-CA" smtClean="0"/>
              <a:pPr/>
              <a:t>10</a:t>
            </a:fld>
            <a:endParaRPr lang="en-CA"/>
          </a:p>
        </p:txBody>
      </p:sp>
    </p:spTree>
    <p:extLst>
      <p:ext uri="{BB962C8B-B14F-4D97-AF65-F5344CB8AC3E}">
        <p14:creationId xmlns:p14="http://schemas.microsoft.com/office/powerpoint/2010/main" val="2717138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4784A76-52DC-4A6C-B82A-7E066BB8BEB9}" type="datetimeFigureOut">
              <a:rPr lang="en-CA" smtClean="0"/>
              <a:pPr/>
              <a:t>27/01/2014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2B6C82-77CE-4043-A322-9C0F54AA5651}"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4784A76-52DC-4A6C-B82A-7E066BB8BEB9}" type="datetimeFigureOut">
              <a:rPr lang="en-CA" smtClean="0"/>
              <a:pPr/>
              <a:t>27/01/2014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2B6C82-77CE-4043-A322-9C0F54AA5651}"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4784A76-52DC-4A6C-B82A-7E066BB8BEB9}" type="datetimeFigureOut">
              <a:rPr lang="en-CA" smtClean="0"/>
              <a:pPr/>
              <a:t>27/01/2014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2B6C82-77CE-4043-A322-9C0F54AA5651}"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4784A76-52DC-4A6C-B82A-7E066BB8BEB9}" type="datetimeFigureOut">
              <a:rPr lang="en-CA" smtClean="0"/>
              <a:pPr/>
              <a:t>27/01/2014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2B6C82-77CE-4043-A322-9C0F54AA5651}"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784A76-52DC-4A6C-B82A-7E066BB8BEB9}" type="datetimeFigureOut">
              <a:rPr lang="en-CA" smtClean="0"/>
              <a:pPr/>
              <a:t>27/01/2014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2B6C82-77CE-4043-A322-9C0F54AA5651}"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4784A76-52DC-4A6C-B82A-7E066BB8BEB9}" type="datetimeFigureOut">
              <a:rPr lang="en-CA" smtClean="0"/>
              <a:pPr/>
              <a:t>27/01/2014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2B6C82-77CE-4043-A322-9C0F54AA5651}"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4784A76-52DC-4A6C-B82A-7E066BB8BEB9}" type="datetimeFigureOut">
              <a:rPr lang="en-CA" smtClean="0"/>
              <a:pPr/>
              <a:t>27/01/2014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C2B6C82-77CE-4043-A322-9C0F54AA5651}"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4784A76-52DC-4A6C-B82A-7E066BB8BEB9}" type="datetimeFigureOut">
              <a:rPr lang="en-CA" smtClean="0"/>
              <a:pPr/>
              <a:t>27/01/2014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C2B6C82-77CE-4043-A322-9C0F54AA5651}"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84A76-52DC-4A6C-B82A-7E066BB8BEB9}" type="datetimeFigureOut">
              <a:rPr lang="en-CA" smtClean="0"/>
              <a:pPr/>
              <a:t>27/01/2014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C2B6C82-77CE-4043-A322-9C0F54AA5651}"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4A76-52DC-4A6C-B82A-7E066BB8BEB9}" type="datetimeFigureOut">
              <a:rPr lang="en-CA" smtClean="0"/>
              <a:pPr/>
              <a:t>27/01/2014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2B6C82-77CE-4043-A322-9C0F54AA5651}"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4A76-52DC-4A6C-B82A-7E066BB8BEB9}" type="datetimeFigureOut">
              <a:rPr lang="en-CA" smtClean="0"/>
              <a:pPr/>
              <a:t>27/01/2014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2B6C82-77CE-4043-A322-9C0F54AA5651}"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84A76-52DC-4A6C-B82A-7E066BB8BEB9}" type="datetimeFigureOut">
              <a:rPr lang="en-CA" smtClean="0"/>
              <a:pPr/>
              <a:t>27/01/2014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B6C82-77CE-4043-A322-9C0F54AA5651}"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hyperlink" Target="https://www.inanna.ca/catalog/arresting-hope-women-taking-action-prison-health-inside-out/" TargetMode="External"/><Relationship Id="rId5" Type="http://schemas.openxmlformats.org/officeDocument/2006/relationships/image" Target="../media/image18.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prison.research@familymed.ubc.ca" TargetMode="External"/><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http://womenin2healing.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statcan.gc.ca/tables-tableaux/sum-som/l01/cst01/legal30b-eng.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pasan.org/Publications/Unlocking_Our_Futures.pdf" TargetMode="External"/><Relationship Id="rId4" Type="http://schemas.openxmlformats.org/officeDocument/2006/relationships/hyperlink" Target="http://dx.doi.org/10.1503/cmaj.06076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hyperlink" Target="http://www.bcmj.org/articles/future-directions-health-incarcerated-women-bc"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bcmj.org/articles/collaborative-community-prison-programs-incarcerated-women-bc" TargetMode="External"/><Relationship Id="rId5" Type="http://schemas.openxmlformats.org/officeDocument/2006/relationships/hyperlink" Target="http://www.bcmj.org/articles/scope-problem-health-incarcerated-women-bc" TargetMode="External"/><Relationship Id="rId4" Type="http://schemas.openxmlformats.org/officeDocument/2006/relationships/hyperlink" Target="http://www.bcmj.org/articles/guest-editorial-health-incarcerated-women-bc"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3" cstate="print"/>
          <a:srcRect/>
          <a:stretch>
            <a:fillRect/>
          </a:stretch>
        </p:blipFill>
        <p:spPr bwMode="auto">
          <a:xfrm>
            <a:off x="0" y="0"/>
            <a:ext cx="9144000" cy="1754355"/>
          </a:xfrm>
          <a:prstGeom prst="rect">
            <a:avLst/>
          </a:prstGeom>
          <a:noFill/>
          <a:ln w="9525">
            <a:noFill/>
            <a:miter lim="800000"/>
            <a:headEnd/>
            <a:tailEnd/>
          </a:ln>
        </p:spPr>
      </p:pic>
      <p:sp>
        <p:nvSpPr>
          <p:cNvPr id="4" name="Content Placeholder 2"/>
          <p:cNvSpPr txBox="1">
            <a:spLocks/>
          </p:cNvSpPr>
          <p:nvPr/>
        </p:nvSpPr>
        <p:spPr>
          <a:xfrm>
            <a:off x="357158" y="2204864"/>
            <a:ext cx="8286808" cy="4153094"/>
          </a:xfrm>
          <a:prstGeom prst="rect">
            <a:avLst/>
          </a:prstGeom>
        </p:spPr>
        <p:txBody>
          <a:bodyPr>
            <a:normAutofit fontScale="85000" lnSpcReduction="20000"/>
          </a:bodyPr>
          <a:lstStyle/>
          <a:p>
            <a:pPr algn="ctr"/>
            <a:r>
              <a:rPr lang="en-CA" sz="3900" b="1" dirty="0" smtClean="0">
                <a:latin typeface="Calibri" pitchFamily="34" charset="0"/>
                <a:cs typeface="Calibri" pitchFamily="34" charset="0"/>
              </a:rPr>
              <a:t>Women’s experiences of incarceration in Canada: HCV/HIV and IDU</a:t>
            </a:r>
          </a:p>
          <a:p>
            <a:pPr algn="ctr"/>
            <a:endParaRPr lang="en-CA" sz="3000" dirty="0">
              <a:latin typeface="Calibri" pitchFamily="34" charset="0"/>
              <a:cs typeface="Calibri" pitchFamily="34" charset="0"/>
            </a:endParaRPr>
          </a:p>
          <a:p>
            <a:pPr algn="ctr"/>
            <a:r>
              <a:rPr lang="en-US" sz="3200" b="1" dirty="0"/>
              <a:t>On Point: Making Prison Needle and Syringe Programs Work in </a:t>
            </a:r>
            <a:r>
              <a:rPr lang="en-US" sz="3200" b="1" dirty="0" smtClean="0"/>
              <a:t>Canada</a:t>
            </a:r>
          </a:p>
          <a:p>
            <a:pPr algn="ctr"/>
            <a:endParaRPr lang="en-US" sz="3200" dirty="0" smtClean="0"/>
          </a:p>
          <a:p>
            <a:pPr algn="ctr"/>
            <a:r>
              <a:rPr lang="en-US" sz="3200" dirty="0" smtClean="0">
                <a:latin typeface="Calibri" pitchFamily="34" charset="0"/>
                <a:cs typeface="Calibri" pitchFamily="34" charset="0"/>
              </a:rPr>
              <a:t>Public Forum, Ryerson University</a:t>
            </a:r>
          </a:p>
          <a:p>
            <a:pPr algn="ctr"/>
            <a:r>
              <a:rPr lang="en-US" sz="3200" dirty="0" smtClean="0">
                <a:latin typeface="Calibri" pitchFamily="34" charset="0"/>
                <a:cs typeface="Calibri" pitchFamily="34" charset="0"/>
              </a:rPr>
              <a:t>January 23, 2014</a:t>
            </a:r>
          </a:p>
          <a:p>
            <a:pPr algn="ctr"/>
            <a:endParaRPr lang="en-CA" sz="3000" dirty="0" smtClean="0">
              <a:latin typeface="Calibri" pitchFamily="34" charset="0"/>
              <a:cs typeface="Calibri" pitchFamily="34" charset="0"/>
            </a:endParaRPr>
          </a:p>
          <a:p>
            <a:pPr algn="ctr"/>
            <a:r>
              <a:rPr lang="en-CA" sz="3000" dirty="0" smtClean="0">
                <a:latin typeface="Calibri" pitchFamily="34" charset="0"/>
                <a:cs typeface="Calibri" pitchFamily="34" charset="0"/>
              </a:rPr>
              <a:t>Ruth Elwood Martin, MD, FCFP, MPH</a:t>
            </a:r>
          </a:p>
          <a:p>
            <a:pPr algn="ctr"/>
            <a:r>
              <a:rPr lang="en-CA" sz="3000" dirty="0" smtClean="0">
                <a:latin typeface="Calibri" pitchFamily="34" charset="0"/>
                <a:cs typeface="Calibri" pitchFamily="34" charset="0"/>
              </a:rPr>
              <a:t>University of British Columbia</a:t>
            </a:r>
          </a:p>
          <a:p>
            <a:pPr algn="ctr"/>
            <a:r>
              <a:rPr lang="en-CA" sz="3000" dirty="0" smtClean="0">
                <a:latin typeface="Calibri" pitchFamily="34" charset="0"/>
                <a:cs typeface="Calibri" pitchFamily="34" charset="0"/>
              </a:rPr>
              <a:t>Collaborating Centre for Prison Health and Education</a:t>
            </a:r>
          </a:p>
          <a:p>
            <a:pPr algn="ctr"/>
            <a:endParaRPr lang="en-CA" sz="3000" dirty="0" smtClean="0">
              <a:latin typeface="Calibri" pitchFamily="34" charset="0"/>
              <a:cs typeface="Calibri" pitchFamily="34" charset="0"/>
            </a:endParaRPr>
          </a:p>
          <a:p>
            <a:pPr algn="ctr"/>
            <a:endParaRPr lang="en-CA" sz="3000" dirty="0" smtClean="0">
              <a:latin typeface="Calibri" pitchFamily="34" charset="0"/>
              <a:cs typeface="Calibri" pitchFamily="34" charset="0"/>
            </a:endParaRPr>
          </a:p>
          <a:p>
            <a:pPr algn="ctr"/>
            <a:endParaRPr lang="en-CA" sz="3000" dirty="0" smtClean="0">
              <a:latin typeface="Calibri" pitchFamily="34" charset="0"/>
              <a:cs typeface="Calibri" pitchFamily="34" charset="0"/>
            </a:endParaRPr>
          </a:p>
          <a:p>
            <a:pPr marL="514350" indent="-514350">
              <a:spcBef>
                <a:spcPct val="20000"/>
              </a:spcBef>
              <a:buFont typeface="+mj-lt"/>
              <a:buAutoNum type="arabicPeriod"/>
              <a:defRPr/>
            </a:pPr>
            <a:endParaRPr lang="en-CA" dirty="0"/>
          </a:p>
        </p:txBody>
      </p:sp>
      <p:sp>
        <p:nvSpPr>
          <p:cNvPr id="5" name="Slide Number Placeholder 4"/>
          <p:cNvSpPr>
            <a:spLocks noGrp="1"/>
          </p:cNvSpPr>
          <p:nvPr>
            <p:ph type="sldNum" sz="quarter" idx="12"/>
          </p:nvPr>
        </p:nvSpPr>
        <p:spPr/>
        <p:txBody>
          <a:bodyPr/>
          <a:lstStyle/>
          <a:p>
            <a:fld id="{9C2B6C82-77CE-4043-A322-9C0F54AA5651}" type="slidenum">
              <a:rPr lang="en-CA" smtClean="0"/>
              <a:pPr/>
              <a:t>1</a:t>
            </a:fld>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85720" y="2285992"/>
            <a:ext cx="8501122" cy="4247317"/>
          </a:xfrm>
          <a:prstGeom prst="rect">
            <a:avLst/>
          </a:prstGeom>
          <a:noFill/>
          <a:ln w="9525">
            <a:noFill/>
            <a:miter lim="800000"/>
            <a:headEnd/>
            <a:tailEnd/>
          </a:ln>
        </p:spPr>
        <p:txBody>
          <a:bodyPr wrap="square">
            <a:spAutoFit/>
          </a:bodyPr>
          <a:lstStyle/>
          <a:p>
            <a:pPr marL="342900" indent="-342900">
              <a:buFont typeface="+mj-lt"/>
              <a:buAutoNum type="arabicPeriod"/>
            </a:pPr>
            <a:r>
              <a:rPr lang="en-CA" sz="1800" dirty="0" smtClean="0">
                <a:latin typeface="Calibri" pitchFamily="34" charset="0"/>
              </a:rPr>
              <a:t>Martin RE. A review of a prison cervical cancer screening program in British Columbia. </a:t>
            </a:r>
            <a:r>
              <a:rPr lang="en-CA" sz="1800" i="1" dirty="0" smtClean="0">
                <a:latin typeface="Calibri" pitchFamily="34" charset="0"/>
              </a:rPr>
              <a:t>Can J Public Health</a:t>
            </a:r>
            <a:r>
              <a:rPr lang="en-CA" sz="1800" dirty="0" smtClean="0">
                <a:latin typeface="Calibri" pitchFamily="34" charset="0"/>
              </a:rPr>
              <a:t>. 1998; 89.6: 382 – 386.</a:t>
            </a:r>
            <a:r>
              <a:rPr lang="en-US" baseline="30000" dirty="0"/>
              <a:t> </a:t>
            </a:r>
            <a:r>
              <a:rPr lang="en-US" baseline="30000" dirty="0" smtClean="0"/>
              <a:t>6</a:t>
            </a:r>
            <a:r>
              <a:rPr lang="en-CA" sz="1800" b="1" dirty="0" smtClean="0">
                <a:latin typeface="Calibri" pitchFamily="34" charset="0"/>
              </a:rPr>
              <a:t> </a:t>
            </a:r>
          </a:p>
          <a:p>
            <a:pPr marL="342900" indent="-342900">
              <a:buFont typeface="+mj-lt"/>
              <a:buAutoNum type="arabicPeriod"/>
            </a:pPr>
            <a:r>
              <a:rPr lang="en-CA" sz="1800" dirty="0" smtClean="0">
                <a:latin typeface="Calibri" pitchFamily="34" charset="0"/>
              </a:rPr>
              <a:t>Martin RE. Would female inmates accept </a:t>
            </a:r>
            <a:r>
              <a:rPr lang="en-CA" sz="1800" dirty="0" err="1" smtClean="0">
                <a:latin typeface="Calibri" pitchFamily="34" charset="0"/>
              </a:rPr>
              <a:t>Papanicolaou</a:t>
            </a:r>
            <a:r>
              <a:rPr lang="en-CA" sz="1800" dirty="0" smtClean="0">
                <a:latin typeface="Calibri" pitchFamily="34" charset="0"/>
              </a:rPr>
              <a:t> smear screening if it was offered to them during their incarceration? </a:t>
            </a:r>
            <a:r>
              <a:rPr lang="en-CA" sz="1800" i="1" dirty="0" smtClean="0">
                <a:latin typeface="Calibri" pitchFamily="34" charset="0"/>
              </a:rPr>
              <a:t>CMAJ</a:t>
            </a:r>
            <a:r>
              <a:rPr lang="en-CA" sz="1800" dirty="0" smtClean="0">
                <a:latin typeface="Calibri" pitchFamily="34" charset="0"/>
              </a:rPr>
              <a:t>. 2000; 162.5: 657 - 658.</a:t>
            </a:r>
          </a:p>
          <a:p>
            <a:pPr marL="342900" indent="-342900">
              <a:buFont typeface="+mj-lt"/>
              <a:buAutoNum type="arabicPeriod"/>
            </a:pPr>
            <a:r>
              <a:rPr lang="en-CA" sz="1800" dirty="0" smtClean="0">
                <a:latin typeface="Calibri" pitchFamily="34" charset="0"/>
              </a:rPr>
              <a:t>Martin RE. Is it feasible for women to perform their own Pap smears? A research question in progress. </a:t>
            </a:r>
            <a:r>
              <a:rPr lang="en-CA" sz="1800" i="1" dirty="0" smtClean="0">
                <a:latin typeface="Calibri" pitchFamily="34" charset="0"/>
              </a:rPr>
              <a:t>CMAJ</a:t>
            </a:r>
            <a:r>
              <a:rPr lang="en-CA" sz="1800" dirty="0" smtClean="0">
                <a:latin typeface="Calibri" pitchFamily="34" charset="0"/>
              </a:rPr>
              <a:t>. 2000; 162.5: 666 - 667.</a:t>
            </a:r>
          </a:p>
          <a:p>
            <a:pPr marL="342900" indent="-342900">
              <a:buFont typeface="+mj-lt"/>
              <a:buAutoNum type="arabicPeriod"/>
            </a:pPr>
            <a:r>
              <a:rPr lang="en-CA" sz="1800" dirty="0" smtClean="0">
                <a:latin typeface="Calibri" pitchFamily="34" charset="0"/>
              </a:rPr>
              <a:t>Martin RE, Hislop GT, Grams GD, Calam B, Jones E, </a:t>
            </a:r>
            <a:r>
              <a:rPr lang="en-CA" sz="1800" dirty="0" err="1" smtClean="0">
                <a:latin typeface="Calibri" pitchFamily="34" charset="0"/>
              </a:rPr>
              <a:t>Moravan</a:t>
            </a:r>
            <a:r>
              <a:rPr lang="en-CA" sz="1800" dirty="0" smtClean="0">
                <a:latin typeface="Calibri" pitchFamily="34" charset="0"/>
              </a:rPr>
              <a:t> V. Evaluation of a cervical cancer screening intervention for prison inmates. </a:t>
            </a:r>
            <a:r>
              <a:rPr lang="en-CA" sz="1800" i="1" dirty="0" smtClean="0">
                <a:latin typeface="Calibri" pitchFamily="34" charset="0"/>
              </a:rPr>
              <a:t>Can J Public Health</a:t>
            </a:r>
            <a:r>
              <a:rPr lang="en-CA" sz="1800" dirty="0" smtClean="0">
                <a:latin typeface="Calibri" pitchFamily="34" charset="0"/>
              </a:rPr>
              <a:t>. 2003; 95.4: 285 - 289.</a:t>
            </a:r>
          </a:p>
          <a:p>
            <a:pPr marL="342900" indent="-342900">
              <a:buFont typeface="+mj-lt"/>
              <a:buAutoNum type="arabicPeriod"/>
            </a:pPr>
            <a:r>
              <a:rPr lang="en-CA" sz="1800" dirty="0" smtClean="0">
                <a:latin typeface="Calibri" pitchFamily="34" charset="0"/>
              </a:rPr>
              <a:t>Martin RE, Hislop GT, Grams GD, </a:t>
            </a:r>
            <a:r>
              <a:rPr lang="en-CA" sz="1800" dirty="0" err="1" smtClean="0">
                <a:latin typeface="Calibri" pitchFamily="34" charset="0"/>
              </a:rPr>
              <a:t>Moravan</a:t>
            </a:r>
            <a:r>
              <a:rPr lang="en-CA" sz="1800" dirty="0" smtClean="0">
                <a:latin typeface="Calibri" pitchFamily="34" charset="0"/>
              </a:rPr>
              <a:t> V and Calam B. Beware of multiple names in database linkage research: prevalence of aliases in female prison population. </a:t>
            </a:r>
            <a:r>
              <a:rPr lang="en-CA" sz="1800" i="1" dirty="0" smtClean="0">
                <a:latin typeface="Calibri" pitchFamily="34" charset="0"/>
              </a:rPr>
              <a:t>BMJ</a:t>
            </a:r>
            <a:r>
              <a:rPr lang="en-CA" sz="1800" dirty="0" smtClean="0">
                <a:latin typeface="Calibri" pitchFamily="34" charset="0"/>
              </a:rPr>
              <a:t>. 2005; 331.7512: 335 – 336.</a:t>
            </a:r>
          </a:p>
          <a:p>
            <a:pPr marL="342900" indent="-342900">
              <a:buFont typeface="+mj-lt"/>
              <a:buAutoNum type="arabicPeriod"/>
            </a:pPr>
            <a:r>
              <a:rPr lang="en-CA" sz="1800" dirty="0" smtClean="0">
                <a:latin typeface="Calibri" pitchFamily="34" charset="0"/>
              </a:rPr>
              <a:t>Martin RE, Hislop GT, Grams GD, </a:t>
            </a:r>
            <a:r>
              <a:rPr lang="en-CA" sz="1800" dirty="0" err="1" smtClean="0">
                <a:latin typeface="Calibri" pitchFamily="34" charset="0"/>
              </a:rPr>
              <a:t>Moravan</a:t>
            </a:r>
            <a:r>
              <a:rPr lang="en-CA" sz="1800" dirty="0" smtClean="0">
                <a:latin typeface="Calibri" pitchFamily="34" charset="0"/>
              </a:rPr>
              <a:t> V, Calam B. Three-year follow-up following a prison-based cervical cancer screening intervention pilot program. </a:t>
            </a:r>
            <a:r>
              <a:rPr lang="en-CA" sz="1800" i="1" dirty="0" smtClean="0">
                <a:latin typeface="Calibri" pitchFamily="34" charset="0"/>
              </a:rPr>
              <a:t>Can J Public Health</a:t>
            </a:r>
            <a:r>
              <a:rPr lang="en-CA" sz="1800" dirty="0" smtClean="0">
                <a:latin typeface="Calibri" pitchFamily="34" charset="0"/>
              </a:rPr>
              <a:t>. 2008; 99.4: 263-266. </a:t>
            </a:r>
            <a:r>
              <a:rPr lang="en-US" baseline="30000" dirty="0" smtClean="0"/>
              <a:t>7</a:t>
            </a:r>
            <a:endParaRPr lang="en-CA" sz="1800" dirty="0" smtClean="0"/>
          </a:p>
        </p:txBody>
      </p:sp>
      <p:pic>
        <p:nvPicPr>
          <p:cNvPr id="4098" name="Picture 2"/>
          <p:cNvPicPr>
            <a:picLocks noChangeAspect="1" noChangeArrowheads="1"/>
          </p:cNvPicPr>
          <p:nvPr/>
        </p:nvPicPr>
        <p:blipFill>
          <a:blip r:embed="rId3" cstate="print"/>
          <a:srcRect/>
          <a:stretch>
            <a:fillRect/>
          </a:stretch>
        </p:blipFill>
        <p:spPr bwMode="auto">
          <a:xfrm>
            <a:off x="0" y="0"/>
            <a:ext cx="9334500" cy="1905000"/>
          </a:xfrm>
          <a:prstGeom prst="rect">
            <a:avLst/>
          </a:prstGeom>
          <a:noFill/>
          <a:ln w="9525">
            <a:noFill/>
            <a:miter lim="800000"/>
            <a:headEnd/>
            <a:tailEnd/>
          </a:ln>
        </p:spPr>
      </p:pic>
      <p:sp>
        <p:nvSpPr>
          <p:cNvPr id="7" name="TextBox 6"/>
          <p:cNvSpPr txBox="1"/>
          <p:nvPr/>
        </p:nvSpPr>
        <p:spPr>
          <a:xfrm>
            <a:off x="304592" y="1928802"/>
            <a:ext cx="4500594" cy="400110"/>
          </a:xfrm>
          <a:prstGeom prst="rect">
            <a:avLst/>
          </a:prstGeom>
          <a:noFill/>
        </p:spPr>
        <p:txBody>
          <a:bodyPr wrap="square" rtlCol="0">
            <a:spAutoFit/>
          </a:bodyPr>
          <a:lstStyle/>
          <a:p>
            <a:r>
              <a:rPr lang="en-CA" sz="2000" b="1" dirty="0" smtClean="0">
                <a:latin typeface="Calibri" pitchFamily="34" charset="0"/>
              </a:rPr>
              <a:t>Cervical Cancer Screening</a:t>
            </a:r>
            <a:endParaRPr lang="en-CA" sz="2000" b="1" dirty="0">
              <a:latin typeface="Calibri" pitchFamily="34" charset="0"/>
            </a:endParaRPr>
          </a:p>
        </p:txBody>
      </p:sp>
    </p:spTree>
    <p:extLst>
      <p:ext uri="{BB962C8B-B14F-4D97-AF65-F5344CB8AC3E}">
        <p14:creationId xmlns:p14="http://schemas.microsoft.com/office/powerpoint/2010/main" val="3841985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0"/>
            <a:ext cx="9144000" cy="1905000"/>
          </a:xfrm>
          <a:prstGeom prst="rect">
            <a:avLst/>
          </a:prstGeom>
          <a:noFill/>
          <a:ln w="9525">
            <a:noFill/>
            <a:miter lim="800000"/>
            <a:headEnd/>
            <a:tailEnd/>
          </a:ln>
        </p:spPr>
      </p:pic>
      <p:sp>
        <p:nvSpPr>
          <p:cNvPr id="7" name="TextBox 6"/>
          <p:cNvSpPr txBox="1"/>
          <p:nvPr/>
        </p:nvSpPr>
        <p:spPr>
          <a:xfrm>
            <a:off x="251520" y="1928802"/>
            <a:ext cx="8712968" cy="369332"/>
          </a:xfrm>
          <a:prstGeom prst="rect">
            <a:avLst/>
          </a:prstGeom>
          <a:noFill/>
        </p:spPr>
        <p:txBody>
          <a:bodyPr wrap="square" rtlCol="0">
            <a:spAutoFit/>
          </a:bodyPr>
          <a:lstStyle/>
          <a:p>
            <a:r>
              <a:rPr lang="en-CA" b="1" dirty="0" smtClean="0">
                <a:latin typeface="Calibri" pitchFamily="34" charset="0"/>
              </a:rPr>
              <a:t>Fiona Gold and Wendy Murphy, </a:t>
            </a:r>
            <a:r>
              <a:rPr lang="en-US" b="1" dirty="0"/>
              <a:t>Aids Prevention Street Nurse </a:t>
            </a:r>
            <a:r>
              <a:rPr lang="en-US" b="1" dirty="0" smtClean="0"/>
              <a:t>Program, BCCDC (2001)</a:t>
            </a:r>
            <a:endParaRPr lang="en-CA" b="1" dirty="0">
              <a:latin typeface="Calibri" pitchFamily="34" charset="0"/>
            </a:endParaRPr>
          </a:p>
        </p:txBody>
      </p:sp>
      <p:sp>
        <p:nvSpPr>
          <p:cNvPr id="5" name="TextBox 3"/>
          <p:cNvSpPr txBox="1">
            <a:spLocks noChangeArrowheads="1"/>
          </p:cNvSpPr>
          <p:nvPr/>
        </p:nvSpPr>
        <p:spPr bwMode="auto">
          <a:xfrm>
            <a:off x="179512" y="2564904"/>
            <a:ext cx="8784976" cy="4007251"/>
          </a:xfrm>
          <a:prstGeom prst="rect">
            <a:avLst/>
          </a:prstGeom>
          <a:noFill/>
          <a:ln w="9525">
            <a:noFill/>
            <a:miter lim="800000"/>
            <a:headEnd/>
            <a:tailEnd/>
          </a:ln>
        </p:spPr>
        <p:txBody>
          <a:bodyPr wrap="square">
            <a:spAutoFit/>
          </a:bodyPr>
          <a:lstStyle/>
          <a:p>
            <a:pPr marL="342900" indent="-342900">
              <a:buFont typeface="Arial" pitchFamily="34" charset="0"/>
              <a:buChar char="•"/>
            </a:pPr>
            <a:r>
              <a:rPr lang="en-US" sz="2400" dirty="0" smtClean="0"/>
              <a:t>Sixty-one item cross-sectional questionnaire </a:t>
            </a:r>
            <a:r>
              <a:rPr lang="en-US" sz="2400" dirty="0"/>
              <a:t>was </a:t>
            </a:r>
            <a:r>
              <a:rPr lang="en-US" sz="2400" dirty="0" smtClean="0"/>
              <a:t>developed, voluntary</a:t>
            </a:r>
            <a:r>
              <a:rPr lang="en-US" sz="2400" dirty="0"/>
              <a:t>, </a:t>
            </a:r>
            <a:r>
              <a:rPr lang="en-US" sz="2400" dirty="0" smtClean="0"/>
              <a:t>self-administered.</a:t>
            </a:r>
            <a:endParaRPr lang="en-US" sz="2400" dirty="0"/>
          </a:p>
          <a:p>
            <a:pPr marL="342900" indent="-342900">
              <a:buFont typeface="Arial" pitchFamily="34" charset="0"/>
              <a:buChar char="•"/>
            </a:pPr>
            <a:r>
              <a:rPr lang="en-US" sz="2400" dirty="0" smtClean="0"/>
              <a:t>Nurses held </a:t>
            </a:r>
            <a:r>
              <a:rPr lang="en-US" sz="2400" dirty="0"/>
              <a:t>info sessions for </a:t>
            </a:r>
            <a:r>
              <a:rPr lang="en-US" sz="2400" dirty="0" smtClean="0"/>
              <a:t>women;  they completed </a:t>
            </a:r>
            <a:r>
              <a:rPr lang="en-US" sz="2400" dirty="0"/>
              <a:t>questionnaire during lock-down </a:t>
            </a:r>
            <a:r>
              <a:rPr lang="en-US" sz="2400" dirty="0" smtClean="0"/>
              <a:t>times.</a:t>
            </a:r>
          </a:p>
          <a:p>
            <a:pPr marL="342900" indent="-342900">
              <a:lnSpc>
                <a:spcPct val="90000"/>
              </a:lnSpc>
              <a:buFont typeface="Arial" pitchFamily="34" charset="0"/>
              <a:buChar char="•"/>
            </a:pPr>
            <a:endParaRPr lang="en-US" sz="2400" dirty="0" smtClean="0">
              <a:cs typeface="Times New Roman" pitchFamily="18" charset="0"/>
            </a:endParaRPr>
          </a:p>
          <a:p>
            <a:pPr marL="342900" indent="-342900">
              <a:lnSpc>
                <a:spcPct val="90000"/>
              </a:lnSpc>
              <a:buFont typeface="Arial" pitchFamily="34" charset="0"/>
              <a:buChar char="•"/>
            </a:pPr>
            <a:r>
              <a:rPr lang="en-US" sz="2400" dirty="0" smtClean="0">
                <a:cs typeface="Times New Roman" pitchFamily="18" charset="0"/>
              </a:rPr>
              <a:t>UBC Research Ethics Board Certificate </a:t>
            </a:r>
            <a:r>
              <a:rPr lang="en-US" sz="2400" dirty="0">
                <a:cs typeface="Times New Roman" pitchFamily="18" charset="0"/>
              </a:rPr>
              <a:t>of Approval </a:t>
            </a:r>
            <a:endParaRPr lang="en-US" sz="2400" dirty="0" smtClean="0">
              <a:cs typeface="Times New Roman" pitchFamily="18" charset="0"/>
            </a:endParaRPr>
          </a:p>
          <a:p>
            <a:pPr marL="342900" indent="-342900">
              <a:lnSpc>
                <a:spcPct val="90000"/>
              </a:lnSpc>
              <a:buFont typeface="Arial" pitchFamily="34" charset="0"/>
              <a:buChar char="•"/>
            </a:pPr>
            <a:r>
              <a:rPr lang="en-US" sz="2400" dirty="0">
                <a:cs typeface="Times New Roman" pitchFamily="18" charset="0"/>
              </a:rPr>
              <a:t>R</a:t>
            </a:r>
            <a:r>
              <a:rPr lang="en-US" sz="2400" dirty="0" smtClean="0">
                <a:cs typeface="Times New Roman" pitchFamily="18" charset="0"/>
              </a:rPr>
              <a:t>esearch </a:t>
            </a:r>
            <a:r>
              <a:rPr lang="en-US" sz="2400" dirty="0">
                <a:cs typeface="Times New Roman" pitchFamily="18" charset="0"/>
              </a:rPr>
              <a:t>Agreement with </a:t>
            </a:r>
            <a:r>
              <a:rPr lang="en-US" sz="2400" dirty="0" smtClean="0">
                <a:cs typeface="Times New Roman" pitchFamily="18" charset="0"/>
              </a:rPr>
              <a:t>BC </a:t>
            </a:r>
            <a:r>
              <a:rPr lang="en-US" sz="2400" dirty="0">
                <a:cs typeface="Times New Roman" pitchFamily="18" charset="0"/>
              </a:rPr>
              <a:t>Ministry of AG</a:t>
            </a:r>
            <a:r>
              <a:rPr lang="en-US" sz="2400" dirty="0" smtClean="0">
                <a:cs typeface="Times New Roman" pitchFamily="18" charset="0"/>
              </a:rPr>
              <a:t>. </a:t>
            </a:r>
            <a:r>
              <a:rPr lang="en-US" sz="2400" b="1" dirty="0" smtClean="0">
                <a:cs typeface="Times New Roman" pitchFamily="18" charset="0"/>
              </a:rPr>
              <a:t># </a:t>
            </a:r>
            <a:r>
              <a:rPr lang="en-US" sz="2400" b="1" dirty="0" smtClean="0"/>
              <a:t>00/01-12</a:t>
            </a:r>
          </a:p>
          <a:p>
            <a:pPr marL="342900" indent="-342900">
              <a:buFont typeface="Arial" pitchFamily="34" charset="0"/>
              <a:buChar char="•"/>
            </a:pPr>
            <a:endParaRPr lang="en-US" sz="2400" dirty="0" smtClean="0"/>
          </a:p>
          <a:p>
            <a:pPr marL="342900" indent="-342900">
              <a:buFont typeface="Arial" pitchFamily="34" charset="0"/>
              <a:buChar char="•"/>
            </a:pPr>
            <a:r>
              <a:rPr lang="en-US" sz="2400" dirty="0"/>
              <a:t>W</a:t>
            </a:r>
            <a:r>
              <a:rPr lang="en-US" sz="2400" dirty="0" smtClean="0"/>
              <a:t>omen </a:t>
            </a:r>
            <a:r>
              <a:rPr lang="en-US" sz="2400" dirty="0"/>
              <a:t>surveyed (</a:t>
            </a:r>
            <a:r>
              <a:rPr lang="en-US" sz="2400" dirty="0" smtClean="0"/>
              <a:t>N=104, </a:t>
            </a:r>
            <a:r>
              <a:rPr lang="en-US" sz="2400" dirty="0"/>
              <a:t>83% response </a:t>
            </a:r>
            <a:r>
              <a:rPr lang="en-US" sz="2400" dirty="0" smtClean="0"/>
              <a:t>rate)</a:t>
            </a:r>
            <a:r>
              <a:rPr lang="en-US" sz="2400" baseline="30000" dirty="0" smtClean="0"/>
              <a:t>8</a:t>
            </a:r>
            <a:endParaRPr lang="en-US" sz="2400" baseline="30000" dirty="0"/>
          </a:p>
          <a:p>
            <a:pPr marL="342900" indent="-342900">
              <a:buFont typeface="Arial" pitchFamily="34" charset="0"/>
              <a:buChar char="•"/>
            </a:pPr>
            <a:r>
              <a:rPr lang="en-US" sz="2400" dirty="0"/>
              <a:t>21% women reported IDU while incarcerated </a:t>
            </a:r>
          </a:p>
          <a:p>
            <a:pPr>
              <a:lnSpc>
                <a:spcPct val="90000"/>
              </a:lnSpc>
            </a:pPr>
            <a:endParaRPr lang="en-CA" sz="2400" dirty="0">
              <a:latin typeface="Constantia" pitchFamily="18" charset="0"/>
            </a:endParaRPr>
          </a:p>
        </p:txBody>
      </p:sp>
    </p:spTree>
    <p:extLst>
      <p:ext uri="{BB962C8B-B14F-4D97-AF65-F5344CB8AC3E}">
        <p14:creationId xmlns:p14="http://schemas.microsoft.com/office/powerpoint/2010/main" val="627164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200" b="1" dirty="0"/>
              <a:t>Prevalence of reported </a:t>
            </a:r>
            <a:r>
              <a:rPr lang="en-US" sz="3200" b="1" dirty="0" smtClean="0"/>
              <a:t>SDU </a:t>
            </a:r>
            <a:r>
              <a:rPr lang="en-US" sz="3200" b="1" dirty="0"/>
              <a:t>and IDU outside and inside BCCW</a:t>
            </a:r>
            <a:r>
              <a:rPr lang="en-US" sz="3600" b="1" dirty="0"/>
              <a:t>  (n=104)</a:t>
            </a:r>
            <a:endParaRPr lang="en-US" sz="3200" dirty="0"/>
          </a:p>
        </p:txBody>
      </p:sp>
      <p:sp>
        <p:nvSpPr>
          <p:cNvPr id="19459" name="Rectangle 3"/>
          <p:cNvSpPr>
            <a:spLocks noGrp="1" noChangeArrowheads="1"/>
          </p:cNvSpPr>
          <p:nvPr>
            <p:ph type="body" idx="1"/>
          </p:nvPr>
        </p:nvSpPr>
        <p:spPr>
          <a:xfrm>
            <a:off x="685800" y="2362200"/>
            <a:ext cx="7772400" cy="4114800"/>
          </a:xfrm>
        </p:spPr>
        <p:txBody>
          <a:bodyPr/>
          <a:lstStyle/>
          <a:p>
            <a:pPr algn="ctr">
              <a:buFontTx/>
              <a:buNone/>
            </a:pPr>
            <a:endParaRPr lang="en-US"/>
          </a:p>
          <a:p>
            <a:pPr algn="ctr">
              <a:buFontTx/>
              <a:buNone/>
            </a:pPr>
            <a:endParaRPr lang="en-US" sz="1800"/>
          </a:p>
          <a:p>
            <a:pPr algn="ctr">
              <a:buFontTx/>
              <a:buNone/>
            </a:pPr>
            <a:endParaRPr lang="en-US" sz="2400"/>
          </a:p>
        </p:txBody>
      </p:sp>
      <p:graphicFrame>
        <p:nvGraphicFramePr>
          <p:cNvPr id="19462" name="Object 6"/>
          <p:cNvGraphicFramePr>
            <a:graphicFrameLocks noChangeAspect="1"/>
          </p:cNvGraphicFramePr>
          <p:nvPr/>
        </p:nvGraphicFramePr>
        <p:xfrm>
          <a:off x="381000" y="2133600"/>
          <a:ext cx="8458200" cy="4233863"/>
        </p:xfrm>
        <a:graphic>
          <a:graphicData uri="http://schemas.openxmlformats.org/presentationml/2006/ole">
            <mc:AlternateContent xmlns:mc="http://schemas.openxmlformats.org/markup-compatibility/2006">
              <mc:Choice xmlns:v="urn:schemas-microsoft-com:vml" Requires="v">
                <p:oleObj spid="_x0000_s2060" name="Chart" r:id="rId4" imgW="5296138" imgH="2648188" progId="MSGraph.Chart.8">
                  <p:embed/>
                </p:oleObj>
              </mc:Choice>
              <mc:Fallback>
                <p:oleObj name="Chart" r:id="rId4" imgW="5296138" imgH="2648188"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133600"/>
                        <a:ext cx="8458200" cy="4233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05560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914400"/>
            <a:ext cx="8534400" cy="1143000"/>
          </a:xfrm>
        </p:spPr>
        <p:txBody>
          <a:bodyPr>
            <a:normAutofit fontScale="90000"/>
          </a:bodyPr>
          <a:lstStyle/>
          <a:p>
            <a:r>
              <a:rPr lang="en-US" sz="3200" b="1"/>
              <a:t>Self-reported infectious disease status of women in BCCW</a:t>
            </a:r>
            <a:r>
              <a:rPr lang="en-US" sz="2000"/>
              <a:t/>
            </a:r>
            <a:br>
              <a:rPr lang="en-US" sz="2000"/>
            </a:br>
            <a:endParaRPr lang="en-US" sz="3200"/>
          </a:p>
        </p:txBody>
      </p:sp>
      <p:sp>
        <p:nvSpPr>
          <p:cNvPr id="20483" name="Rectangle 3"/>
          <p:cNvSpPr>
            <a:spLocks noGrp="1" noChangeArrowheads="1"/>
          </p:cNvSpPr>
          <p:nvPr>
            <p:ph type="body" idx="1"/>
          </p:nvPr>
        </p:nvSpPr>
        <p:spPr>
          <a:xfrm>
            <a:off x="685800" y="2362200"/>
            <a:ext cx="7772400" cy="4114800"/>
          </a:xfrm>
        </p:spPr>
        <p:txBody>
          <a:bodyPr/>
          <a:lstStyle/>
          <a:p>
            <a:pPr algn="ctr">
              <a:buFontTx/>
              <a:buNone/>
            </a:pPr>
            <a:endParaRPr lang="en-US"/>
          </a:p>
          <a:p>
            <a:pPr algn="ctr">
              <a:buFontTx/>
              <a:buNone/>
            </a:pPr>
            <a:endParaRPr lang="en-US" sz="1800"/>
          </a:p>
          <a:p>
            <a:pPr algn="ctr">
              <a:buFontTx/>
              <a:buNone/>
            </a:pPr>
            <a:endParaRPr lang="en-US" sz="2400"/>
          </a:p>
        </p:txBody>
      </p:sp>
      <p:graphicFrame>
        <p:nvGraphicFramePr>
          <p:cNvPr id="20484" name="Object 4"/>
          <p:cNvGraphicFramePr>
            <a:graphicFrameLocks noChangeAspect="1"/>
          </p:cNvGraphicFramePr>
          <p:nvPr/>
        </p:nvGraphicFramePr>
        <p:xfrm>
          <a:off x="152400" y="3124200"/>
          <a:ext cx="4267200" cy="2843213"/>
        </p:xfrm>
        <a:graphic>
          <a:graphicData uri="http://schemas.openxmlformats.org/presentationml/2006/ole">
            <mc:AlternateContent xmlns:mc="http://schemas.openxmlformats.org/markup-compatibility/2006">
              <mc:Choice xmlns:v="urn:schemas-microsoft-com:vml" Requires="v">
                <p:oleObj spid="_x0000_s3094" name="Chart" r:id="rId4" imgW="3795234" imgH="2530156" progId="MSGraph.Chart.8">
                  <p:embed/>
                </p:oleObj>
              </mc:Choice>
              <mc:Fallback>
                <p:oleObj name="Chart" r:id="rId4" imgW="3795234" imgH="2530156"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124200"/>
                        <a:ext cx="42672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5" name="Rectangle 5"/>
          <p:cNvSpPr>
            <a:spLocks noChangeArrowheads="1"/>
          </p:cNvSpPr>
          <p:nvPr/>
        </p:nvSpPr>
        <p:spPr bwMode="auto">
          <a:xfrm>
            <a:off x="8382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3200">
              <a:solidFill>
                <a:schemeClr val="tx2"/>
              </a:solidFill>
            </a:endParaRPr>
          </a:p>
        </p:txBody>
      </p:sp>
      <p:graphicFrame>
        <p:nvGraphicFramePr>
          <p:cNvPr id="20486" name="Object 6"/>
          <p:cNvGraphicFramePr>
            <a:graphicFrameLocks noChangeAspect="1"/>
          </p:cNvGraphicFramePr>
          <p:nvPr/>
        </p:nvGraphicFramePr>
        <p:xfrm>
          <a:off x="4648200" y="3200400"/>
          <a:ext cx="4191000" cy="2792413"/>
        </p:xfrm>
        <a:graphic>
          <a:graphicData uri="http://schemas.openxmlformats.org/presentationml/2006/ole">
            <mc:AlternateContent xmlns:mc="http://schemas.openxmlformats.org/markup-compatibility/2006">
              <mc:Choice xmlns:v="urn:schemas-microsoft-com:vml" Requires="v">
                <p:oleObj spid="_x0000_s3095" name="Chart" r:id="rId6" imgW="3791188" imgH="2524363" progId="MSGraph.Chart.8">
                  <p:embed/>
                </p:oleObj>
              </mc:Choice>
              <mc:Fallback>
                <p:oleObj name="Chart" r:id="rId6" imgW="3791188" imgH="2524363" progId="MSGraph.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200400"/>
                        <a:ext cx="419100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7" name="Text Box 7"/>
          <p:cNvSpPr txBox="1">
            <a:spLocks noChangeArrowheads="1"/>
          </p:cNvSpPr>
          <p:nvPr/>
        </p:nvSpPr>
        <p:spPr bwMode="auto">
          <a:xfrm>
            <a:off x="179512" y="2281535"/>
            <a:ext cx="39914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a:t>IDU reported in BCCW (n=22</a:t>
            </a:r>
            <a:r>
              <a:rPr lang="en-US" sz="2400" dirty="0">
                <a:solidFill>
                  <a:schemeClr val="accent1"/>
                </a:solidFill>
              </a:rPr>
              <a:t>)</a:t>
            </a:r>
            <a:endParaRPr lang="en-US" sz="2400" dirty="0"/>
          </a:p>
        </p:txBody>
      </p:sp>
      <p:sp>
        <p:nvSpPr>
          <p:cNvPr id="20488" name="Text Box 8"/>
          <p:cNvSpPr txBox="1">
            <a:spLocks noChangeArrowheads="1"/>
          </p:cNvSpPr>
          <p:nvPr/>
        </p:nvSpPr>
        <p:spPr bwMode="auto">
          <a:xfrm>
            <a:off x="4644008" y="2360220"/>
            <a:ext cx="4320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a:t>IDU not reported in BCCW (n=82)</a:t>
            </a:r>
          </a:p>
        </p:txBody>
      </p:sp>
    </p:spTree>
    <p:extLst>
      <p:ext uri="{BB962C8B-B14F-4D97-AF65-F5344CB8AC3E}">
        <p14:creationId xmlns:p14="http://schemas.microsoft.com/office/powerpoint/2010/main" val="828692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066800"/>
            <a:ext cx="7772400" cy="1143000"/>
          </a:xfrm>
        </p:spPr>
        <p:txBody>
          <a:bodyPr>
            <a:normAutofit fontScale="90000"/>
          </a:bodyPr>
          <a:lstStyle/>
          <a:p>
            <a:r>
              <a:rPr lang="en-US" sz="3600" b="1"/>
              <a:t>Infectious disease transmission: reported risk factors in BCCW IDUs (n=22)</a:t>
            </a:r>
            <a:endParaRPr lang="en-US" sz="3200"/>
          </a:p>
        </p:txBody>
      </p:sp>
      <p:sp>
        <p:nvSpPr>
          <p:cNvPr id="11267" name="Rectangle 3"/>
          <p:cNvSpPr>
            <a:spLocks noGrp="1" noChangeArrowheads="1"/>
          </p:cNvSpPr>
          <p:nvPr>
            <p:ph type="body" idx="1"/>
          </p:nvPr>
        </p:nvSpPr>
        <p:spPr>
          <a:xfrm>
            <a:off x="685800" y="2590800"/>
            <a:ext cx="7772400" cy="4114800"/>
          </a:xfrm>
        </p:spPr>
        <p:txBody>
          <a:bodyPr/>
          <a:lstStyle/>
          <a:p>
            <a:pPr>
              <a:buFontTx/>
              <a:buNone/>
            </a:pPr>
            <a:endParaRPr lang="en-US" sz="1800"/>
          </a:p>
          <a:p>
            <a:pPr algn="ctr">
              <a:buFontTx/>
              <a:buNone/>
            </a:pPr>
            <a:r>
              <a:rPr lang="en-US" sz="2800"/>
              <a:t>82 %  re-use own needles</a:t>
            </a:r>
          </a:p>
          <a:p>
            <a:pPr algn="ctr">
              <a:buFontTx/>
              <a:buNone/>
            </a:pPr>
            <a:r>
              <a:rPr lang="en-US" sz="2800"/>
              <a:t>82 % share own used needles</a:t>
            </a:r>
          </a:p>
          <a:p>
            <a:pPr algn="ctr">
              <a:buFontTx/>
              <a:buNone/>
            </a:pPr>
            <a:r>
              <a:rPr lang="en-US" sz="2800"/>
              <a:t>77 % share others’ used needles</a:t>
            </a:r>
          </a:p>
          <a:p>
            <a:pPr algn="ctr">
              <a:buFontTx/>
              <a:buNone/>
            </a:pPr>
            <a:r>
              <a:rPr lang="en-US" sz="2800"/>
              <a:t>90 % clean needles with bleach</a:t>
            </a:r>
            <a:endParaRPr lang="en-US" sz="2400"/>
          </a:p>
          <a:p>
            <a:endParaRPr lang="en-US" sz="2400"/>
          </a:p>
        </p:txBody>
      </p:sp>
    </p:spTree>
    <p:extLst>
      <p:ext uri="{BB962C8B-B14F-4D97-AF65-F5344CB8AC3E}">
        <p14:creationId xmlns:p14="http://schemas.microsoft.com/office/powerpoint/2010/main" val="273366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15988" y="2383831"/>
            <a:ext cx="8784976" cy="4081117"/>
          </a:xfrm>
          <a:prstGeom prst="rect">
            <a:avLst/>
          </a:prstGeom>
          <a:noFill/>
          <a:ln w="9525">
            <a:noFill/>
            <a:miter lim="800000"/>
            <a:headEnd/>
            <a:tailEnd/>
          </a:ln>
        </p:spPr>
        <p:txBody>
          <a:bodyPr wrap="square">
            <a:spAutoFit/>
          </a:bodyPr>
          <a:lstStyle/>
          <a:p>
            <a:pPr marL="285750" indent="-285750">
              <a:lnSpc>
                <a:spcPct val="90000"/>
              </a:lnSpc>
              <a:buFont typeface="Arial" pitchFamily="34" charset="0"/>
              <a:buChar char="•"/>
            </a:pPr>
            <a:r>
              <a:rPr lang="en-US" sz="2400" dirty="0" smtClean="0">
                <a:cs typeface="Times New Roman" pitchFamily="18" charset="0"/>
              </a:rPr>
              <a:t>Six IDU women (heroin); ages 26-46;  4 Caucasian &amp; 2 Aboriginal.   </a:t>
            </a:r>
            <a:endParaRPr lang="en-US" sz="2400" dirty="0">
              <a:cs typeface="Times New Roman" pitchFamily="18" charset="0"/>
            </a:endParaRPr>
          </a:p>
          <a:p>
            <a:pPr marL="285750" indent="-285750">
              <a:lnSpc>
                <a:spcPct val="90000"/>
              </a:lnSpc>
              <a:buFont typeface="Arial" pitchFamily="34" charset="0"/>
              <a:buChar char="•"/>
            </a:pPr>
            <a:r>
              <a:rPr lang="en-US" sz="2400" dirty="0">
                <a:cs typeface="Times New Roman" pitchFamily="18" charset="0"/>
              </a:rPr>
              <a:t>Education </a:t>
            </a:r>
            <a:r>
              <a:rPr lang="en-US" sz="2400" dirty="0" smtClean="0">
                <a:cs typeface="Times New Roman" pitchFamily="18" charset="0"/>
              </a:rPr>
              <a:t>range: grade </a:t>
            </a:r>
            <a:r>
              <a:rPr lang="en-US" sz="2400" dirty="0">
                <a:cs typeface="Times New Roman" pitchFamily="18" charset="0"/>
              </a:rPr>
              <a:t>5 to grade 11.  </a:t>
            </a:r>
          </a:p>
          <a:p>
            <a:pPr marL="285750" indent="-285750">
              <a:lnSpc>
                <a:spcPct val="90000"/>
              </a:lnSpc>
              <a:buFont typeface="Arial" pitchFamily="34" charset="0"/>
              <a:buChar char="•"/>
            </a:pPr>
            <a:r>
              <a:rPr lang="en-US" sz="2400" dirty="0" smtClean="0">
                <a:cs typeface="Times New Roman" pitchFamily="18" charset="0"/>
              </a:rPr>
              <a:t>5 </a:t>
            </a:r>
            <a:r>
              <a:rPr lang="en-US" sz="2400" dirty="0">
                <a:cs typeface="Times New Roman" pitchFamily="18" charset="0"/>
              </a:rPr>
              <a:t>self-identified </a:t>
            </a:r>
            <a:r>
              <a:rPr lang="en-US" sz="2400" dirty="0" smtClean="0">
                <a:cs typeface="Times New Roman" pitchFamily="18" charset="0"/>
              </a:rPr>
              <a:t>HCV + positive; All 6 as HIV negative. </a:t>
            </a:r>
            <a:endParaRPr lang="en-US" sz="2400" dirty="0">
              <a:cs typeface="Times New Roman" pitchFamily="18" charset="0"/>
            </a:endParaRPr>
          </a:p>
          <a:p>
            <a:pPr marL="285750" indent="-285750">
              <a:lnSpc>
                <a:spcPct val="90000"/>
              </a:lnSpc>
              <a:buFont typeface="Arial" pitchFamily="34" charset="0"/>
              <a:buChar char="•"/>
            </a:pPr>
            <a:r>
              <a:rPr lang="en-US" sz="2400" dirty="0" smtClean="0">
                <a:cs typeface="Times New Roman" pitchFamily="18" charset="0"/>
              </a:rPr>
              <a:t>2 </a:t>
            </a:r>
            <a:r>
              <a:rPr lang="en-US" sz="2400" dirty="0">
                <a:cs typeface="Times New Roman" pitchFamily="18" charset="0"/>
              </a:rPr>
              <a:t>on the methadone program in prison.  </a:t>
            </a:r>
          </a:p>
          <a:p>
            <a:pPr marL="285750" indent="-285750">
              <a:lnSpc>
                <a:spcPct val="90000"/>
              </a:lnSpc>
              <a:buFont typeface="Arial" pitchFamily="34" charset="0"/>
              <a:buChar char="•"/>
            </a:pPr>
            <a:r>
              <a:rPr lang="en-US" sz="2400" dirty="0">
                <a:cs typeface="Times New Roman" pitchFamily="18" charset="0"/>
              </a:rPr>
              <a:t>All </a:t>
            </a:r>
            <a:r>
              <a:rPr lang="en-US" sz="2400" dirty="0" smtClean="0">
                <a:cs typeface="Times New Roman" pitchFamily="18" charset="0"/>
              </a:rPr>
              <a:t>women had </a:t>
            </a:r>
            <a:r>
              <a:rPr lang="en-US" sz="2400" dirty="0">
                <a:cs typeface="Times New Roman" pitchFamily="18" charset="0"/>
              </a:rPr>
              <a:t>multiple incarcerations </a:t>
            </a:r>
            <a:r>
              <a:rPr lang="en-US" sz="2400" dirty="0" smtClean="0">
                <a:cs typeface="Times New Roman" pitchFamily="18" charset="0"/>
              </a:rPr>
              <a:t> (range  4-30); </a:t>
            </a:r>
            <a:r>
              <a:rPr lang="en-US" sz="2400" dirty="0">
                <a:cs typeface="Times New Roman" pitchFamily="18" charset="0"/>
              </a:rPr>
              <a:t>current sentence lengths from 3 to 12 months.</a:t>
            </a:r>
            <a:r>
              <a:rPr lang="en-US" sz="2400" dirty="0"/>
              <a:t> </a:t>
            </a:r>
          </a:p>
          <a:p>
            <a:pPr marL="285750" indent="-285750">
              <a:lnSpc>
                <a:spcPct val="90000"/>
              </a:lnSpc>
              <a:buFont typeface="Arial" pitchFamily="34" charset="0"/>
              <a:buChar char="•"/>
            </a:pPr>
            <a:r>
              <a:rPr lang="en-US" sz="2400" dirty="0">
                <a:cs typeface="Times New Roman" pitchFamily="18" charset="0"/>
              </a:rPr>
              <a:t>Face to face </a:t>
            </a:r>
            <a:r>
              <a:rPr lang="en-US" sz="2400" dirty="0" smtClean="0">
                <a:cs typeface="Times New Roman" pitchFamily="18" charset="0"/>
              </a:rPr>
              <a:t>interviews, audio-recorded, transcribed.</a:t>
            </a:r>
            <a:endParaRPr lang="en-US" sz="2400" dirty="0">
              <a:cs typeface="Times New Roman" pitchFamily="18" charset="0"/>
            </a:endParaRPr>
          </a:p>
          <a:p>
            <a:pPr marL="285750" indent="-285750">
              <a:lnSpc>
                <a:spcPct val="90000"/>
              </a:lnSpc>
              <a:buFont typeface="Arial" pitchFamily="34" charset="0"/>
              <a:buChar char="•"/>
            </a:pPr>
            <a:r>
              <a:rPr lang="en-US" sz="2400" dirty="0" smtClean="0">
                <a:cs typeface="Times New Roman" pitchFamily="18" charset="0"/>
              </a:rPr>
              <a:t>Transcripts were analyzed </a:t>
            </a:r>
            <a:r>
              <a:rPr lang="en-US" sz="2400" dirty="0">
                <a:cs typeface="Times New Roman" pitchFamily="18" charset="0"/>
              </a:rPr>
              <a:t>word-by-word and sentence-by-sentence to identify and code all </a:t>
            </a:r>
            <a:r>
              <a:rPr lang="en-US" sz="2400" dirty="0" smtClean="0">
                <a:cs typeface="Times New Roman" pitchFamily="18" charset="0"/>
              </a:rPr>
              <a:t>ideas; organized </a:t>
            </a:r>
            <a:r>
              <a:rPr lang="en-US" sz="2400" dirty="0">
                <a:cs typeface="Times New Roman" pitchFamily="18" charset="0"/>
              </a:rPr>
              <a:t>into major </a:t>
            </a:r>
            <a:r>
              <a:rPr lang="en-US" sz="2400" dirty="0" smtClean="0">
                <a:cs typeface="Times New Roman" pitchFamily="18" charset="0"/>
              </a:rPr>
              <a:t>concepts;  common themes identified; illustrative </a:t>
            </a:r>
            <a:r>
              <a:rPr lang="en-US" sz="2400" dirty="0">
                <a:cs typeface="Times New Roman" pitchFamily="18" charset="0"/>
              </a:rPr>
              <a:t>quotes </a:t>
            </a:r>
            <a:r>
              <a:rPr lang="en-US" sz="2400" dirty="0" smtClean="0">
                <a:cs typeface="Times New Roman" pitchFamily="18" charset="0"/>
              </a:rPr>
              <a:t>selected. </a:t>
            </a:r>
          </a:p>
          <a:p>
            <a:pPr marL="285750" indent="-285750">
              <a:lnSpc>
                <a:spcPct val="90000"/>
              </a:lnSpc>
              <a:buFont typeface="Arial" pitchFamily="34" charset="0"/>
              <a:buChar char="•"/>
            </a:pPr>
            <a:r>
              <a:rPr lang="en-US" sz="2400" dirty="0">
                <a:cs typeface="Times New Roman" pitchFamily="18" charset="0"/>
              </a:rPr>
              <a:t>Certificate of Approval – UBC </a:t>
            </a:r>
            <a:r>
              <a:rPr lang="en-US" sz="2400" dirty="0" smtClean="0">
                <a:cs typeface="Times New Roman" pitchFamily="18" charset="0"/>
              </a:rPr>
              <a:t>REB. #</a:t>
            </a:r>
            <a:r>
              <a:rPr lang="en-US" sz="2400" dirty="0"/>
              <a:t>B00-0587</a:t>
            </a:r>
            <a:endParaRPr lang="en-US" sz="2400" dirty="0" smtClean="0">
              <a:cs typeface="Times New Roman" pitchFamily="18" charset="0"/>
            </a:endParaRPr>
          </a:p>
          <a:p>
            <a:pPr marL="285750" indent="-285750">
              <a:lnSpc>
                <a:spcPct val="90000"/>
              </a:lnSpc>
              <a:buFont typeface="Arial" pitchFamily="34" charset="0"/>
              <a:buChar char="•"/>
            </a:pPr>
            <a:r>
              <a:rPr lang="en-US" sz="2400" dirty="0">
                <a:cs typeface="Times New Roman" pitchFamily="18" charset="0"/>
              </a:rPr>
              <a:t>R</a:t>
            </a:r>
            <a:r>
              <a:rPr lang="en-US" sz="2400" dirty="0" smtClean="0">
                <a:cs typeface="Times New Roman" pitchFamily="18" charset="0"/>
              </a:rPr>
              <a:t>esearch </a:t>
            </a:r>
            <a:r>
              <a:rPr lang="en-US" sz="2400" dirty="0">
                <a:cs typeface="Times New Roman" pitchFamily="18" charset="0"/>
              </a:rPr>
              <a:t>Agreement with </a:t>
            </a:r>
            <a:r>
              <a:rPr lang="en-US" sz="2400" dirty="0" smtClean="0">
                <a:cs typeface="Times New Roman" pitchFamily="18" charset="0"/>
              </a:rPr>
              <a:t>BC </a:t>
            </a:r>
            <a:r>
              <a:rPr lang="en-US" sz="2400" dirty="0">
                <a:cs typeface="Times New Roman" pitchFamily="18" charset="0"/>
              </a:rPr>
              <a:t>Ministry of AG</a:t>
            </a:r>
            <a:r>
              <a:rPr lang="en-US" sz="2400" dirty="0" smtClean="0">
                <a:cs typeface="Times New Roman" pitchFamily="18" charset="0"/>
              </a:rPr>
              <a:t>. # </a:t>
            </a:r>
            <a:r>
              <a:rPr lang="en-US" sz="2400" dirty="0" smtClean="0"/>
              <a:t>00/01-09</a:t>
            </a:r>
            <a:r>
              <a:rPr lang="en-US" sz="2400" baseline="30000" dirty="0" smtClean="0"/>
              <a:t>9</a:t>
            </a:r>
            <a:r>
              <a:rPr lang="en-US" sz="2400" dirty="0" smtClean="0"/>
              <a:t> </a:t>
            </a:r>
            <a:endParaRPr lang="en-CA" sz="2400" dirty="0">
              <a:latin typeface="Constantia"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0" y="0"/>
            <a:ext cx="9334500" cy="1905000"/>
          </a:xfrm>
          <a:prstGeom prst="rect">
            <a:avLst/>
          </a:prstGeom>
          <a:noFill/>
          <a:ln w="9525">
            <a:noFill/>
            <a:miter lim="800000"/>
            <a:headEnd/>
            <a:tailEnd/>
          </a:ln>
        </p:spPr>
      </p:pic>
      <p:sp>
        <p:nvSpPr>
          <p:cNvPr id="7" name="TextBox 6"/>
          <p:cNvSpPr txBox="1"/>
          <p:nvPr/>
        </p:nvSpPr>
        <p:spPr>
          <a:xfrm>
            <a:off x="357158" y="1983721"/>
            <a:ext cx="6375082" cy="400110"/>
          </a:xfrm>
          <a:prstGeom prst="rect">
            <a:avLst/>
          </a:prstGeom>
          <a:noFill/>
        </p:spPr>
        <p:txBody>
          <a:bodyPr wrap="square" rtlCol="0">
            <a:spAutoFit/>
          </a:bodyPr>
          <a:lstStyle/>
          <a:p>
            <a:r>
              <a:rPr lang="en-CA" sz="2000" b="1" dirty="0" smtClean="0">
                <a:latin typeface="+mj-lt"/>
              </a:rPr>
              <a:t>Dr </a:t>
            </a:r>
            <a:r>
              <a:rPr lang="en-CA" sz="2000" b="1" dirty="0" err="1" smtClean="0">
                <a:latin typeface="+mj-lt"/>
              </a:rPr>
              <a:t>Dayna</a:t>
            </a:r>
            <a:r>
              <a:rPr lang="en-CA" sz="2000" b="1" dirty="0" smtClean="0">
                <a:latin typeface="+mj-lt"/>
              </a:rPr>
              <a:t> </a:t>
            </a:r>
            <a:r>
              <a:rPr lang="en-CA" sz="2000" b="1" dirty="0" err="1" smtClean="0">
                <a:latin typeface="+mj-lt"/>
              </a:rPr>
              <a:t>Mudie</a:t>
            </a:r>
            <a:r>
              <a:rPr lang="en-CA" sz="2000" b="1" dirty="0" smtClean="0">
                <a:latin typeface="+mj-lt"/>
              </a:rPr>
              <a:t>, family practice resident (2001)</a:t>
            </a:r>
            <a:endParaRPr lang="en-CA" sz="2000" b="1" dirty="0">
              <a:latin typeface="+mj-lt"/>
            </a:endParaRPr>
          </a:p>
        </p:txBody>
      </p:sp>
    </p:spTree>
    <p:extLst>
      <p:ext uri="{BB962C8B-B14F-4D97-AF65-F5344CB8AC3E}">
        <p14:creationId xmlns:p14="http://schemas.microsoft.com/office/powerpoint/2010/main" val="4129294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p:txBody>
          <a:bodyPr/>
          <a:lstStyle/>
          <a:p>
            <a:pPr eaLnBrk="1" hangingPunct="1">
              <a:defRPr/>
            </a:pPr>
            <a:r>
              <a:rPr lang="en-US" dirty="0" smtClean="0">
                <a:effectLst>
                  <a:outerShdw blurRad="38100" dist="38100" dir="2700000" algn="tl">
                    <a:srgbClr val="000000"/>
                  </a:outerShdw>
                </a:effectLst>
              </a:rPr>
              <a:t>Findings</a:t>
            </a:r>
          </a:p>
        </p:txBody>
      </p:sp>
      <p:sp>
        <p:nvSpPr>
          <p:cNvPr id="8195" name="Rectangle 1027"/>
          <p:cNvSpPr>
            <a:spLocks noGrp="1" noChangeArrowheads="1"/>
          </p:cNvSpPr>
          <p:nvPr>
            <p:ph type="body" idx="1"/>
          </p:nvPr>
        </p:nvSpPr>
        <p:spPr>
          <a:xfrm>
            <a:off x="179512" y="1340768"/>
            <a:ext cx="8964489" cy="5328592"/>
          </a:xfrm>
        </p:spPr>
        <p:txBody>
          <a:bodyPr>
            <a:normAutofit fontScale="92500" lnSpcReduction="10000"/>
          </a:bodyPr>
          <a:lstStyle/>
          <a:p>
            <a:pPr marL="0" indent="0" eaLnBrk="1" hangingPunct="1">
              <a:buNone/>
            </a:pPr>
            <a:r>
              <a:rPr lang="en-US" dirty="0" smtClean="0">
                <a:cs typeface="Times New Roman" pitchFamily="18" charset="0"/>
              </a:rPr>
              <a:t>Three overall themes emerged from the data:</a:t>
            </a:r>
          </a:p>
          <a:p>
            <a:pPr marL="514350" indent="-514350" eaLnBrk="1" hangingPunct="1">
              <a:buAutoNum type="arabicParenR"/>
            </a:pPr>
            <a:r>
              <a:rPr lang="en-US" b="1" i="1" dirty="0" smtClean="0">
                <a:cs typeface="Times New Roman" pitchFamily="18" charset="0"/>
              </a:rPr>
              <a:t>Controlled by heroin: </a:t>
            </a:r>
            <a:r>
              <a:rPr lang="en-US" dirty="0" smtClean="0">
                <a:cs typeface="Times New Roman" pitchFamily="18" charset="0"/>
              </a:rPr>
              <a:t>overwhelming control over their women’s lives resulting in a cycle of drug use, crime and incarceration – outside and inside prison.</a:t>
            </a:r>
          </a:p>
          <a:p>
            <a:pPr marL="514350" indent="-514350">
              <a:buFont typeface="Arial" pitchFamily="34" charset="0"/>
              <a:buAutoNum type="arabicParenR"/>
            </a:pPr>
            <a:r>
              <a:rPr lang="en-US" b="1" i="1" dirty="0" smtClean="0">
                <a:cs typeface="Times New Roman" pitchFamily="18" charset="0"/>
              </a:rPr>
              <a:t>The resolve to change: </a:t>
            </a:r>
            <a:r>
              <a:rPr lang="en-US" dirty="0" smtClean="0">
                <a:cs typeface="Times New Roman" pitchFamily="18" charset="0"/>
              </a:rPr>
              <a:t>for some women, once off </a:t>
            </a:r>
            <a:r>
              <a:rPr lang="en-US" dirty="0">
                <a:cs typeface="Times New Roman" pitchFamily="18" charset="0"/>
              </a:rPr>
              <a:t>drugs </a:t>
            </a:r>
            <a:r>
              <a:rPr lang="en-US" dirty="0" smtClean="0">
                <a:cs typeface="Times New Roman" pitchFamily="18" charset="0"/>
              </a:rPr>
              <a:t>(inside prison), their </a:t>
            </a:r>
            <a:r>
              <a:rPr lang="en-US" dirty="0">
                <a:cs typeface="Times New Roman" pitchFamily="18" charset="0"/>
              </a:rPr>
              <a:t>resolve to change was </a:t>
            </a:r>
            <a:r>
              <a:rPr lang="en-US" dirty="0" smtClean="0">
                <a:cs typeface="Times New Roman" pitchFamily="18" charset="0"/>
              </a:rPr>
              <a:t>strong -&gt; incarceration can be an opportunity.</a:t>
            </a:r>
            <a:endParaRPr lang="en-US" dirty="0">
              <a:cs typeface="Times New Roman" pitchFamily="18" charset="0"/>
            </a:endParaRPr>
          </a:p>
          <a:p>
            <a:pPr marL="514350" indent="-514350">
              <a:buFont typeface="Arial" pitchFamily="34" charset="0"/>
              <a:buAutoNum type="arabicParenR"/>
            </a:pPr>
            <a:r>
              <a:rPr lang="en-US" b="1" i="1" dirty="0" smtClean="0">
                <a:cs typeface="Times New Roman" pitchFamily="18" charset="0"/>
              </a:rPr>
              <a:t>Resources are needed </a:t>
            </a:r>
            <a:r>
              <a:rPr lang="en-US" dirty="0" smtClean="0">
                <a:cs typeface="Times New Roman" pitchFamily="18" charset="0"/>
              </a:rPr>
              <a:t>by incarcerated women to use </a:t>
            </a:r>
            <a:r>
              <a:rPr lang="en-US" dirty="0">
                <a:cs typeface="Times New Roman" pitchFamily="18" charset="0"/>
              </a:rPr>
              <a:t>their incarceration to best </a:t>
            </a:r>
            <a:r>
              <a:rPr lang="en-US" dirty="0" smtClean="0">
                <a:cs typeface="Times New Roman" pitchFamily="18" charset="0"/>
              </a:rPr>
              <a:t>advantage (e.g. access to gender-sensitive healthcare</a:t>
            </a:r>
            <a:r>
              <a:rPr lang="en-US" dirty="0">
                <a:cs typeface="Times New Roman" pitchFamily="18" charset="0"/>
              </a:rPr>
              <a:t>, </a:t>
            </a:r>
            <a:r>
              <a:rPr lang="en-US" dirty="0" smtClean="0">
                <a:cs typeface="Times New Roman" pitchFamily="18" charset="0"/>
              </a:rPr>
              <a:t>harm reduction programs, trauma-informed counseling </a:t>
            </a:r>
            <a:r>
              <a:rPr lang="en-US" dirty="0">
                <a:cs typeface="Times New Roman" pitchFamily="18" charset="0"/>
              </a:rPr>
              <a:t>and </a:t>
            </a:r>
            <a:r>
              <a:rPr lang="en-US" dirty="0" smtClean="0">
                <a:cs typeface="Times New Roman" pitchFamily="18" charset="0"/>
              </a:rPr>
              <a:t>discharge planning) - but resources are often lacking.</a:t>
            </a:r>
            <a:endParaRPr lang="en-US" dirty="0">
              <a:cs typeface="Times New Roman" pitchFamily="18" charset="0"/>
            </a:endParaRPr>
          </a:p>
        </p:txBody>
      </p:sp>
    </p:spTree>
    <p:extLst>
      <p:ext uri="{BB962C8B-B14F-4D97-AF65-F5344CB8AC3E}">
        <p14:creationId xmlns:p14="http://schemas.microsoft.com/office/powerpoint/2010/main" val="3475608544"/>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pPr eaLnBrk="1" hangingPunct="1">
              <a:defRPr/>
            </a:pPr>
            <a:r>
              <a:rPr lang="en-US" dirty="0" smtClean="0">
                <a:effectLst>
                  <a:outerShdw blurRad="38100" dist="38100" dir="2700000" algn="tl">
                    <a:srgbClr val="000000"/>
                  </a:outerShdw>
                </a:effectLst>
                <a:cs typeface="Times New Roman" charset="0"/>
              </a:rPr>
              <a:t>Controlled by Heroin</a:t>
            </a:r>
            <a:r>
              <a:rPr lang="en-US" dirty="0" smtClean="0">
                <a:effectLst>
                  <a:outerShdw blurRad="38100" dist="38100" dir="2700000" algn="tl">
                    <a:srgbClr val="000000"/>
                  </a:outerShdw>
                </a:effectLst>
              </a:rPr>
              <a:t> on the outside</a:t>
            </a:r>
          </a:p>
        </p:txBody>
      </p:sp>
      <p:sp>
        <p:nvSpPr>
          <p:cNvPr id="147463" name="Rectangle 7"/>
          <p:cNvSpPr>
            <a:spLocks noGrp="1" noChangeArrowheads="1"/>
          </p:cNvSpPr>
          <p:nvPr>
            <p:ph type="body" idx="1"/>
          </p:nvPr>
        </p:nvSpPr>
        <p:spPr>
          <a:xfrm>
            <a:off x="179512" y="1412776"/>
            <a:ext cx="8784976" cy="4525963"/>
          </a:xfrm>
        </p:spPr>
        <p:txBody>
          <a:bodyPr>
            <a:noAutofit/>
          </a:bodyPr>
          <a:lstStyle/>
          <a:p>
            <a:pPr marL="0" indent="0" eaLnBrk="1" hangingPunct="1">
              <a:buNone/>
            </a:pPr>
            <a:r>
              <a:rPr lang="en-US" sz="3600" i="1" dirty="0" smtClean="0">
                <a:cs typeface="Times New Roman" pitchFamily="18" charset="0"/>
              </a:rPr>
              <a:t>“My entire record is drug-related: prostitution, possession, trafficking, thefts under, thefts over, B+E’s….My choice is either to sell dope or sell myself.  When I get tired of prostitution, tired of getting beaten up, I’d sell dope.  When I got tired of that, when I need more money, I’d go back to working the streets.  I had to do crime all the time to pay for my next fix but I wasn’t even getting high anymore.”</a:t>
            </a:r>
            <a:r>
              <a:rPr lang="en-US" sz="3600" dirty="0" smtClean="0"/>
              <a:t> </a:t>
            </a:r>
          </a:p>
        </p:txBody>
      </p:sp>
    </p:spTree>
    <p:extLst>
      <p:ext uri="{BB962C8B-B14F-4D97-AF65-F5344CB8AC3E}">
        <p14:creationId xmlns:p14="http://schemas.microsoft.com/office/powerpoint/2010/main" val="424305032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463">
                                            <p:txEl>
                                              <p:pRg st="0" end="0"/>
                                            </p:txEl>
                                          </p:spTgt>
                                        </p:tgtEl>
                                        <p:attrNameLst>
                                          <p:attrName>style.visibility</p:attrName>
                                        </p:attrNameLst>
                                      </p:cBhvr>
                                      <p:to>
                                        <p:strVal val="visible"/>
                                      </p:to>
                                    </p:set>
                                    <p:anim calcmode="lin" valueType="num">
                                      <p:cBhvr additive="base">
                                        <p:cTn id="7" dur="500" fill="hold"/>
                                        <p:tgtEl>
                                          <p:spTgt spid="1474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46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a:bodyPr>
          <a:lstStyle/>
          <a:p>
            <a:pPr eaLnBrk="1" hangingPunct="1">
              <a:defRPr/>
            </a:pPr>
            <a:r>
              <a:rPr lang="en-US" dirty="0" smtClean="0">
                <a:effectLst>
                  <a:outerShdw blurRad="38100" dist="38100" dir="2700000" algn="tl">
                    <a:srgbClr val="000000"/>
                  </a:outerShdw>
                </a:effectLst>
                <a:cs typeface="Times New Roman" charset="0"/>
              </a:rPr>
              <a:t>Controlled by Heroin</a:t>
            </a:r>
            <a:r>
              <a:rPr lang="en-US" dirty="0" smtClean="0">
                <a:effectLst>
                  <a:outerShdw blurRad="38100" dist="38100" dir="2700000" algn="tl">
                    <a:srgbClr val="000000"/>
                  </a:outerShdw>
                </a:effectLst>
              </a:rPr>
              <a:t> inside prison</a:t>
            </a:r>
          </a:p>
        </p:txBody>
      </p:sp>
      <p:sp>
        <p:nvSpPr>
          <p:cNvPr id="176131" name="Rectangle 3"/>
          <p:cNvSpPr>
            <a:spLocks noGrp="1" noChangeArrowheads="1"/>
          </p:cNvSpPr>
          <p:nvPr>
            <p:ph type="body" idx="1"/>
          </p:nvPr>
        </p:nvSpPr>
        <p:spPr>
          <a:xfrm>
            <a:off x="457200" y="1412776"/>
            <a:ext cx="8229600" cy="5445224"/>
          </a:xfrm>
        </p:spPr>
        <p:txBody>
          <a:bodyPr>
            <a:normAutofit/>
          </a:bodyPr>
          <a:lstStyle/>
          <a:p>
            <a:pPr marL="0" indent="0" eaLnBrk="1" hangingPunct="1">
              <a:lnSpc>
                <a:spcPct val="90000"/>
              </a:lnSpc>
              <a:buNone/>
            </a:pPr>
            <a:r>
              <a:rPr lang="en-US" i="1" dirty="0" smtClean="0">
                <a:cs typeface="Times New Roman" pitchFamily="18" charset="0"/>
              </a:rPr>
              <a:t>“</a:t>
            </a:r>
            <a:r>
              <a:rPr lang="en-US" sz="3600" i="1" dirty="0" smtClean="0">
                <a:cs typeface="Times New Roman" pitchFamily="18" charset="0"/>
              </a:rPr>
              <a:t>Everybody shares needles in here.  There’s just not enough of them.  A couple of times I was able to smuggle new needles in here and sell them.  I’d come back 3 or 4 months later and they’d have the same ones.  They’d use them until they were mangled.  Sometimes they would bleach them before they shared them but most of the time they didn’t even do that.”</a:t>
            </a:r>
            <a:endParaRPr lang="en-US" sz="3600" dirty="0" smtClean="0"/>
          </a:p>
        </p:txBody>
      </p:sp>
    </p:spTree>
    <p:extLst>
      <p:ext uri="{BB962C8B-B14F-4D97-AF65-F5344CB8AC3E}">
        <p14:creationId xmlns:p14="http://schemas.microsoft.com/office/powerpoint/2010/main" val="337528439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 calcmode="lin" valueType="num">
                                      <p:cBhvr additive="base">
                                        <p:cTn id="7" dur="500" fill="hold"/>
                                        <p:tgtEl>
                                          <p:spTgt spid="176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61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dirty="0" smtClean="0"/>
              <a:t>Controlled by Heroin inside prison</a:t>
            </a:r>
            <a:endParaRPr lang="en-CA" dirty="0" smtClean="0"/>
          </a:p>
        </p:txBody>
      </p:sp>
      <p:sp>
        <p:nvSpPr>
          <p:cNvPr id="12291" name="Rectangle 3"/>
          <p:cNvSpPr>
            <a:spLocks noGrp="1" noChangeArrowheads="1"/>
          </p:cNvSpPr>
          <p:nvPr>
            <p:ph type="body" idx="1"/>
          </p:nvPr>
        </p:nvSpPr>
        <p:spPr>
          <a:xfrm>
            <a:off x="457200" y="1600200"/>
            <a:ext cx="8229600" cy="4997152"/>
          </a:xfrm>
        </p:spPr>
        <p:txBody>
          <a:bodyPr/>
          <a:lstStyle/>
          <a:p>
            <a:pPr marL="0" indent="0" eaLnBrk="1" hangingPunct="1">
              <a:buNone/>
            </a:pPr>
            <a:r>
              <a:rPr lang="en-US" i="1" dirty="0" smtClean="0"/>
              <a:t>“There was one girl who was sick in bed for three days, withdrawing off the methadone because others were making her give it to them.  There’s a lot of pressure on people to regurgitate it for others.  Once they’ve done it once that’s it, they’re obligated.  Others do it to sell it.  People think they can put it in the microwave, heat it up and kill whatever’s in it.”</a:t>
            </a:r>
            <a:endParaRPr lang="en-CA" i="1" dirty="0" smtClean="0"/>
          </a:p>
        </p:txBody>
      </p:sp>
    </p:spTree>
    <p:extLst>
      <p:ext uri="{BB962C8B-B14F-4D97-AF65-F5344CB8AC3E}">
        <p14:creationId xmlns:p14="http://schemas.microsoft.com/office/powerpoint/2010/main" val="1780930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FP mother bear logo.gif"/>
          <p:cNvPicPr>
            <a:picLocks noChangeAspect="1"/>
          </p:cNvPicPr>
          <p:nvPr/>
        </p:nvPicPr>
        <p:blipFill>
          <a:blip r:embed="rId3" cstate="print">
            <a:lum bright="54000" contrast="86000"/>
          </a:blip>
          <a:srcRect/>
          <a:stretch>
            <a:fillRect/>
          </a:stretch>
        </p:blipFill>
        <p:spPr bwMode="auto">
          <a:xfrm>
            <a:off x="395536" y="5085184"/>
            <a:ext cx="1206500" cy="1160462"/>
          </a:xfrm>
          <a:prstGeom prst="rect">
            <a:avLst/>
          </a:prstGeom>
          <a:noFill/>
          <a:ln w="9525">
            <a:noFill/>
            <a:miter lim="800000"/>
            <a:headEnd/>
            <a:tailEnd/>
          </a:ln>
        </p:spPr>
      </p:pic>
      <p:pic>
        <p:nvPicPr>
          <p:cNvPr id="9" name="Picture 16" descr="VFlogo-colour"/>
          <p:cNvPicPr>
            <a:picLocks noChangeAspect="1" noChangeArrowheads="1"/>
          </p:cNvPicPr>
          <p:nvPr/>
        </p:nvPicPr>
        <p:blipFill>
          <a:blip r:embed="rId4" cstate="print"/>
          <a:srcRect/>
          <a:stretch>
            <a:fillRect/>
          </a:stretch>
        </p:blipFill>
        <p:spPr bwMode="auto">
          <a:xfrm>
            <a:off x="101848" y="3465876"/>
            <a:ext cx="3000375" cy="630237"/>
          </a:xfrm>
          <a:prstGeom prst="rect">
            <a:avLst/>
          </a:prstGeom>
          <a:noFill/>
          <a:ln w="9525">
            <a:noFill/>
            <a:miter lim="800000"/>
            <a:headEnd/>
            <a:tailEnd/>
          </a:ln>
        </p:spPr>
      </p:pic>
      <p:pic>
        <p:nvPicPr>
          <p:cNvPr id="10" name="Picture 1" descr="ubclogo_color"/>
          <p:cNvPicPr>
            <a:picLocks noChangeAspect="1" noChangeArrowheads="1"/>
          </p:cNvPicPr>
          <p:nvPr/>
        </p:nvPicPr>
        <p:blipFill>
          <a:blip r:embed="rId5" cstate="print"/>
          <a:srcRect/>
          <a:stretch>
            <a:fillRect/>
          </a:stretch>
        </p:blipFill>
        <p:spPr bwMode="auto">
          <a:xfrm>
            <a:off x="7668344" y="5085184"/>
            <a:ext cx="931863" cy="1143000"/>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srcRect/>
          <a:stretch>
            <a:fillRect/>
          </a:stretch>
        </p:blipFill>
        <p:spPr bwMode="auto">
          <a:xfrm>
            <a:off x="0" y="0"/>
            <a:ext cx="9144000" cy="1905000"/>
          </a:xfrm>
          <a:prstGeom prst="rect">
            <a:avLst/>
          </a:prstGeom>
          <a:noFill/>
          <a:ln w="9525">
            <a:noFill/>
            <a:miter lim="800000"/>
            <a:headEnd/>
            <a:tailEnd/>
          </a:ln>
        </p:spPr>
      </p:pic>
      <p:sp>
        <p:nvSpPr>
          <p:cNvPr id="13" name="Text Box 3"/>
          <p:cNvSpPr txBox="1">
            <a:spLocks noChangeArrowheads="1"/>
          </p:cNvSpPr>
          <p:nvPr/>
        </p:nvSpPr>
        <p:spPr bwMode="auto">
          <a:xfrm>
            <a:off x="0" y="2276872"/>
            <a:ext cx="8964488" cy="707886"/>
          </a:xfrm>
          <a:prstGeom prst="rect">
            <a:avLst/>
          </a:prstGeom>
          <a:noFill/>
          <a:ln w="9525">
            <a:noFill/>
            <a:miter lim="800000"/>
            <a:headEnd/>
            <a:tailEnd/>
          </a:ln>
        </p:spPr>
        <p:txBody>
          <a:bodyPr wrap="square">
            <a:spAutoFit/>
          </a:bodyPr>
          <a:lstStyle/>
          <a:p>
            <a:pPr lvl="1" algn="ctr">
              <a:spcBef>
                <a:spcPct val="50000"/>
              </a:spcBef>
            </a:pPr>
            <a:r>
              <a:rPr lang="en-CA" sz="4000" b="1" dirty="0" smtClean="0">
                <a:latin typeface="+mj-lt"/>
              </a:rPr>
              <a:t>No Conflicts of Interest </a:t>
            </a:r>
            <a:endParaRPr lang="en-US" sz="4000" b="1" dirty="0">
              <a:solidFill>
                <a:schemeClr val="bg1"/>
              </a:solidFill>
              <a:latin typeface="+mj-lt"/>
            </a:endParaRPr>
          </a:p>
        </p:txBody>
      </p:sp>
      <p:pic>
        <p:nvPicPr>
          <p:cNvPr id="2050" name="Picture 2" descr="http://www.cihr-irsc.gc.ca/images/cihr_logo_big_e.gif"/>
          <p:cNvPicPr>
            <a:picLocks noChangeAspect="1" noChangeArrowheads="1"/>
          </p:cNvPicPr>
          <p:nvPr/>
        </p:nvPicPr>
        <p:blipFill>
          <a:blip r:embed="rId7" cstate="print"/>
          <a:srcRect/>
          <a:stretch>
            <a:fillRect/>
          </a:stretch>
        </p:blipFill>
        <p:spPr bwMode="auto">
          <a:xfrm>
            <a:off x="6536098" y="3127274"/>
            <a:ext cx="2160240" cy="1336010"/>
          </a:xfrm>
          <a:prstGeom prst="rect">
            <a:avLst/>
          </a:prstGeom>
          <a:noFill/>
        </p:spPr>
      </p:pic>
      <p:pic>
        <p:nvPicPr>
          <p:cNvPr id="2052" name="Picture 4" descr="http://www.bcwomens.ca/NR/rdonlyres/39D79276-4387-4585-B52F-7EEDD544C802/43814/WHRI_logoV_2colour_withtagWEB2.jpg"/>
          <p:cNvPicPr>
            <a:picLocks noChangeAspect="1" noChangeArrowheads="1"/>
          </p:cNvPicPr>
          <p:nvPr/>
        </p:nvPicPr>
        <p:blipFill>
          <a:blip r:embed="rId8" cstate="print"/>
          <a:srcRect/>
          <a:stretch>
            <a:fillRect/>
          </a:stretch>
        </p:blipFill>
        <p:spPr bwMode="auto">
          <a:xfrm>
            <a:off x="3707904" y="4941168"/>
            <a:ext cx="1905000" cy="1409700"/>
          </a:xfrm>
          <a:prstGeom prst="rect">
            <a:avLst/>
          </a:prstGeom>
          <a:noFill/>
        </p:spPr>
      </p:pic>
      <p:sp>
        <p:nvSpPr>
          <p:cNvPr id="11" name="Slide Number Placeholder 10"/>
          <p:cNvSpPr>
            <a:spLocks noGrp="1"/>
          </p:cNvSpPr>
          <p:nvPr>
            <p:ph type="sldNum" sz="quarter" idx="12"/>
          </p:nvPr>
        </p:nvSpPr>
        <p:spPr/>
        <p:txBody>
          <a:bodyPr/>
          <a:lstStyle/>
          <a:p>
            <a:fld id="{9C2B6C82-77CE-4043-A322-9C0F54AA5651}" type="slidenum">
              <a:rPr lang="en-CA" smtClean="0"/>
              <a:pPr/>
              <a:t>2</a:t>
            </a:fld>
            <a:endParaRPr lang="en-CA" dirty="0"/>
          </a:p>
        </p:txBody>
      </p:sp>
      <p:sp>
        <p:nvSpPr>
          <p:cNvPr id="2" name="TextBox 1"/>
          <p:cNvSpPr txBox="1"/>
          <p:nvPr/>
        </p:nvSpPr>
        <p:spPr>
          <a:xfrm>
            <a:off x="3883023" y="3480161"/>
            <a:ext cx="2413481" cy="830997"/>
          </a:xfrm>
          <a:prstGeom prst="rect">
            <a:avLst/>
          </a:prstGeom>
          <a:noFill/>
        </p:spPr>
        <p:txBody>
          <a:bodyPr wrap="none" rtlCol="0">
            <a:spAutoFit/>
          </a:bodyPr>
          <a:lstStyle/>
          <a:p>
            <a:pPr algn="ctr"/>
            <a:r>
              <a:rPr lang="en-CA" sz="2400" dirty="0" smtClean="0"/>
              <a:t>Public Health </a:t>
            </a:r>
          </a:p>
          <a:p>
            <a:pPr algn="ctr"/>
            <a:r>
              <a:rPr lang="en-CA" sz="2400" dirty="0" smtClean="0"/>
              <a:t>Agency of Canada</a:t>
            </a:r>
            <a:endParaRPr lang="en-CA"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000000"/>
                  </a:outerShdw>
                </a:effectLst>
              </a:rPr>
              <a:t>The Resolve to Change</a:t>
            </a:r>
            <a:endParaRPr lang="en-US" i="1" smtClean="0">
              <a:solidFill>
                <a:srgbClr val="FFFF66"/>
              </a:solidFill>
              <a:effectLst>
                <a:outerShdw blurRad="38100" dist="38100" dir="2700000" algn="tl">
                  <a:srgbClr val="000000"/>
                </a:outerShdw>
              </a:effectLst>
            </a:endParaRPr>
          </a:p>
        </p:txBody>
      </p:sp>
      <p:sp>
        <p:nvSpPr>
          <p:cNvPr id="116742" name="Rectangle 6"/>
          <p:cNvSpPr>
            <a:spLocks noGrp="1" noChangeArrowheads="1"/>
          </p:cNvSpPr>
          <p:nvPr>
            <p:ph type="body" idx="1"/>
          </p:nvPr>
        </p:nvSpPr>
        <p:spPr/>
        <p:txBody>
          <a:bodyPr>
            <a:normAutofit/>
          </a:bodyPr>
          <a:lstStyle/>
          <a:p>
            <a:pPr marL="0" indent="0" eaLnBrk="1" hangingPunct="1">
              <a:buNone/>
            </a:pPr>
            <a:r>
              <a:rPr lang="en-US" sz="3600" i="1" dirty="0" smtClean="0"/>
              <a:t>“</a:t>
            </a:r>
            <a:r>
              <a:rPr lang="en-US" sz="3600" i="1" dirty="0" smtClean="0">
                <a:cs typeface="Times New Roman" pitchFamily="18" charset="0"/>
              </a:rPr>
              <a:t>Coming to jail this time saved my life.  I would have OD’d if I hadn’t come in.  Now I’m off the drugs and I want to keep it that way.  The real battle is being here long enough to totally dry out.  Now that I’m off I don’t want to use again.  I want to get my life back.  I’m tired of spending all my time arranging my next fix.” </a:t>
            </a:r>
          </a:p>
        </p:txBody>
      </p:sp>
    </p:spTree>
    <p:extLst>
      <p:ext uri="{BB962C8B-B14F-4D97-AF65-F5344CB8AC3E}">
        <p14:creationId xmlns:p14="http://schemas.microsoft.com/office/powerpoint/2010/main" val="335058791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6742">
                                            <p:txEl>
                                              <p:pRg st="0" end="0"/>
                                            </p:txEl>
                                          </p:spTgt>
                                        </p:tgtEl>
                                        <p:attrNameLst>
                                          <p:attrName>style.visibility</p:attrName>
                                        </p:attrNameLst>
                                      </p:cBhvr>
                                      <p:to>
                                        <p:strVal val="visible"/>
                                      </p:to>
                                    </p:set>
                                    <p:anim calcmode="lin" valueType="num">
                                      <p:cBhvr additive="base">
                                        <p:cTn id="7" dur="500" fill="hold"/>
                                        <p:tgtEl>
                                          <p:spTgt spid="1167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674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000000"/>
                  </a:outerShdw>
                </a:effectLst>
              </a:rPr>
              <a:t>Lack of Resources</a:t>
            </a:r>
            <a:endParaRPr lang="en-US" i="1" smtClean="0">
              <a:solidFill>
                <a:srgbClr val="FFFF66"/>
              </a:solidFill>
              <a:effectLst>
                <a:outerShdw blurRad="38100" dist="38100" dir="2700000" algn="tl">
                  <a:srgbClr val="000000"/>
                </a:outerShdw>
              </a:effectLst>
            </a:endParaRPr>
          </a:p>
        </p:txBody>
      </p:sp>
      <p:sp>
        <p:nvSpPr>
          <p:cNvPr id="100357" name="Rectangle 5"/>
          <p:cNvSpPr>
            <a:spLocks noGrp="1" noChangeArrowheads="1"/>
          </p:cNvSpPr>
          <p:nvPr>
            <p:ph type="body" idx="1"/>
          </p:nvPr>
        </p:nvSpPr>
        <p:spPr>
          <a:xfrm>
            <a:off x="395536" y="1268760"/>
            <a:ext cx="8229600" cy="4525963"/>
          </a:xfrm>
        </p:spPr>
        <p:txBody>
          <a:bodyPr>
            <a:noAutofit/>
          </a:bodyPr>
          <a:lstStyle/>
          <a:p>
            <a:pPr marL="0" indent="0" eaLnBrk="1" hangingPunct="1">
              <a:lnSpc>
                <a:spcPct val="90000"/>
              </a:lnSpc>
              <a:buNone/>
            </a:pPr>
            <a:r>
              <a:rPr lang="en-US" sz="3600" i="1" dirty="0" smtClean="0"/>
              <a:t>“</a:t>
            </a:r>
            <a:r>
              <a:rPr lang="en-US" sz="3600" i="1" dirty="0" smtClean="0">
                <a:cs typeface="Times New Roman" pitchFamily="18" charset="0"/>
              </a:rPr>
              <a:t>There’s no ongoing drug program here.  Occasional NA meetings but nothing regular. There’s nothing to rehabilitate women here and nothing to help them stay off the drugs when they get out.  They just send you out.  You don’t have any release plans.  In the past I’ve just gone right back to Main and Hastings and started using again.  It’s the only place I know.  A lot of women have no choice but to go back to drugs and crime as soon as they get out.”</a:t>
            </a:r>
            <a:endParaRPr lang="en-US" sz="3600" dirty="0" smtClean="0"/>
          </a:p>
        </p:txBody>
      </p:sp>
    </p:spTree>
    <p:extLst>
      <p:ext uri="{BB962C8B-B14F-4D97-AF65-F5344CB8AC3E}">
        <p14:creationId xmlns:p14="http://schemas.microsoft.com/office/powerpoint/2010/main" val="27242866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7">
                                            <p:txEl>
                                              <p:pRg st="0" end="0"/>
                                            </p:txEl>
                                          </p:spTgt>
                                        </p:tgtEl>
                                        <p:attrNameLst>
                                          <p:attrName>style.visibility</p:attrName>
                                        </p:attrNameLst>
                                      </p:cBhvr>
                                      <p:to>
                                        <p:strVal val="visible"/>
                                      </p:to>
                                    </p:set>
                                    <p:anim calcmode="lin" valueType="num">
                                      <p:cBhvr additive="base">
                                        <p:cTn id="7" dur="500" fill="hold"/>
                                        <p:tgtEl>
                                          <p:spTgt spid="10035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35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Then what?  …the KT</a:t>
            </a:r>
            <a:endParaRPr lang="en-CA" dirty="0"/>
          </a:p>
        </p:txBody>
      </p:sp>
      <p:sp>
        <p:nvSpPr>
          <p:cNvPr id="3" name="Content Placeholder 2"/>
          <p:cNvSpPr>
            <a:spLocks noGrp="1"/>
          </p:cNvSpPr>
          <p:nvPr>
            <p:ph idx="1"/>
          </p:nvPr>
        </p:nvSpPr>
        <p:spPr/>
        <p:txBody>
          <a:bodyPr/>
          <a:lstStyle/>
          <a:p>
            <a:r>
              <a:rPr lang="en-CA" dirty="0"/>
              <a:t>Presentation to prison management staff</a:t>
            </a:r>
          </a:p>
          <a:p>
            <a:r>
              <a:rPr lang="en-CA" dirty="0" smtClean="0"/>
              <a:t>Report to Corrections Branch, Ministry of AG</a:t>
            </a:r>
          </a:p>
          <a:p>
            <a:r>
              <a:rPr lang="en-CA" dirty="0"/>
              <a:t>Conference presentations</a:t>
            </a:r>
          </a:p>
          <a:p>
            <a:r>
              <a:rPr lang="en-CA" dirty="0"/>
              <a:t>Academic publication</a:t>
            </a:r>
          </a:p>
          <a:p>
            <a:r>
              <a:rPr lang="en-CA" dirty="0" smtClean="0"/>
              <a:t>BC Attorney General, radio interview, “we don’t have drugs in our prisons”</a:t>
            </a:r>
            <a:endParaRPr lang="en-CA" dirty="0"/>
          </a:p>
        </p:txBody>
      </p:sp>
    </p:spTree>
    <p:extLst>
      <p:ext uri="{BB962C8B-B14F-4D97-AF65-F5344CB8AC3E}">
        <p14:creationId xmlns:p14="http://schemas.microsoft.com/office/powerpoint/2010/main" val="1031892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volving door 074"/>
          <p:cNvPicPr>
            <a:picLocks noChangeAspect="1" noChangeArrowheads="1"/>
          </p:cNvPicPr>
          <p:nvPr/>
        </p:nvPicPr>
        <p:blipFill>
          <a:blip r:embed="rId3" cstate="print"/>
          <a:srcRect/>
          <a:stretch>
            <a:fillRect/>
          </a:stretch>
        </p:blipFill>
        <p:spPr bwMode="auto">
          <a:xfrm>
            <a:off x="0" y="0"/>
            <a:ext cx="10744200" cy="7162800"/>
          </a:xfrm>
          <a:prstGeom prst="rect">
            <a:avLst/>
          </a:prstGeom>
          <a:noFill/>
        </p:spPr>
      </p:pic>
    </p:spTree>
    <p:extLst>
      <p:ext uri="{BB962C8B-B14F-4D97-AF65-F5344CB8AC3E}">
        <p14:creationId xmlns:p14="http://schemas.microsoft.com/office/powerpoint/2010/main" val="1440741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31613863"/>
              </p:ext>
            </p:extLst>
          </p:nvPr>
        </p:nvGraphicFramePr>
        <p:xfrm>
          <a:off x="107504" y="404664"/>
          <a:ext cx="4896556" cy="6336792"/>
        </p:xfrm>
        <a:graphic>
          <a:graphicData uri="http://schemas.openxmlformats.org/presentationml/2006/ole">
            <mc:AlternateContent xmlns:mc="http://schemas.openxmlformats.org/markup-compatibility/2006">
              <mc:Choice xmlns:v="urn:schemas-microsoft-com:vml" Requires="v">
                <p:oleObj spid="_x0000_s1052" name="Acrobat Document" r:id="rId4" imgW="5829233" imgH="7543800" progId="AcroExch.Document.7">
                  <p:embed/>
                </p:oleObj>
              </mc:Choice>
              <mc:Fallback>
                <p:oleObj name="Acrobat Document" r:id="rId4" imgW="5829233" imgH="7543800" progId="AcroExch.Document.7">
                  <p:embed/>
                  <p:pic>
                    <p:nvPicPr>
                      <p:cNvPr id="0" name=""/>
                      <p:cNvPicPr/>
                      <p:nvPr/>
                    </p:nvPicPr>
                    <p:blipFill>
                      <a:blip r:embed="rId5"/>
                      <a:stretch>
                        <a:fillRect/>
                      </a:stretch>
                    </p:blipFill>
                    <p:spPr>
                      <a:xfrm>
                        <a:off x="107504" y="404664"/>
                        <a:ext cx="4896556" cy="6336792"/>
                      </a:xfrm>
                      <a:prstGeom prst="rect">
                        <a:avLst/>
                      </a:prstGeom>
                    </p:spPr>
                  </p:pic>
                </p:oleObj>
              </mc:Fallback>
            </mc:AlternateContent>
          </a:graphicData>
        </a:graphic>
      </p:graphicFrame>
      <p:sp>
        <p:nvSpPr>
          <p:cNvPr id="3" name="TextBox 2"/>
          <p:cNvSpPr txBox="1"/>
          <p:nvPr/>
        </p:nvSpPr>
        <p:spPr>
          <a:xfrm>
            <a:off x="4449170" y="692696"/>
            <a:ext cx="4515318" cy="5693866"/>
          </a:xfrm>
          <a:prstGeom prst="rect">
            <a:avLst/>
          </a:prstGeom>
          <a:noFill/>
        </p:spPr>
        <p:txBody>
          <a:bodyPr wrap="square" rtlCol="0">
            <a:spAutoFit/>
          </a:bodyPr>
          <a:lstStyle/>
          <a:p>
            <a:pPr algn="ctr"/>
            <a:r>
              <a:rPr lang="en-CA" sz="3200" b="1" dirty="0"/>
              <a:t>Publisher:</a:t>
            </a:r>
            <a:r>
              <a:rPr lang="en-CA" sz="3200" dirty="0"/>
              <a:t> </a:t>
            </a:r>
            <a:endParaRPr lang="en-CA" sz="3200" dirty="0" smtClean="0"/>
          </a:p>
          <a:p>
            <a:pPr algn="ctr"/>
            <a:r>
              <a:rPr lang="en-CA" sz="3200" dirty="0" err="1" smtClean="0"/>
              <a:t>Inanna</a:t>
            </a:r>
            <a:r>
              <a:rPr lang="en-CA" sz="3200" dirty="0" smtClean="0"/>
              <a:t> </a:t>
            </a:r>
            <a:r>
              <a:rPr lang="en-CA" sz="3200" dirty="0"/>
              <a:t>Publications</a:t>
            </a:r>
          </a:p>
          <a:p>
            <a:pPr algn="ctr"/>
            <a:r>
              <a:rPr lang="en-CA" sz="3200" dirty="0"/>
              <a:t>(June 30, 2014</a:t>
            </a:r>
            <a:r>
              <a:rPr lang="en-CA" sz="3200" dirty="0" smtClean="0"/>
              <a:t>)</a:t>
            </a:r>
          </a:p>
          <a:p>
            <a:pPr algn="ctr"/>
            <a:r>
              <a:rPr lang="en-CA" sz="2400" u="sng" dirty="0">
                <a:hlinkClick r:id="rId6"/>
              </a:rPr>
              <a:t>https://www.inanna.ca/catalog/arresting-hope-women-taking-action-prison-health-inside-out/</a:t>
            </a:r>
            <a:endParaRPr lang="en-CA" sz="2400" dirty="0"/>
          </a:p>
          <a:p>
            <a:pPr algn="ctr"/>
            <a:endParaRPr lang="en-CA" sz="2800" i="1" dirty="0" smtClean="0"/>
          </a:p>
          <a:p>
            <a:pPr algn="ctr"/>
            <a:r>
              <a:rPr lang="en-CA" sz="2800" i="1" dirty="0" smtClean="0"/>
              <a:t>Net </a:t>
            </a:r>
            <a:r>
              <a:rPr lang="en-CA" sz="2800" i="1" dirty="0"/>
              <a:t>proceeds </a:t>
            </a:r>
            <a:r>
              <a:rPr lang="en-CA" sz="2800" i="1" dirty="0" smtClean="0"/>
              <a:t>will </a:t>
            </a:r>
            <a:r>
              <a:rPr lang="en-CA" sz="2800" i="1" dirty="0"/>
              <a:t>be used to provide educational bursaries for women with incarceration experience and/or their </a:t>
            </a:r>
            <a:r>
              <a:rPr lang="en-CA" sz="2800" i="1" dirty="0" smtClean="0"/>
              <a:t>families.</a:t>
            </a:r>
            <a:endParaRPr lang="en-CA" sz="2800" dirty="0"/>
          </a:p>
          <a:p>
            <a:pPr algn="ctr"/>
            <a:endParaRPr lang="en-CA" sz="2800" dirty="0"/>
          </a:p>
        </p:txBody>
      </p:sp>
    </p:spTree>
    <p:extLst>
      <p:ext uri="{BB962C8B-B14F-4D97-AF65-F5344CB8AC3E}">
        <p14:creationId xmlns:p14="http://schemas.microsoft.com/office/powerpoint/2010/main" val="4119280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1905000"/>
          </a:xfrm>
          <a:prstGeom prst="rect">
            <a:avLst/>
          </a:prstGeom>
          <a:noFill/>
          <a:ln w="9525">
            <a:noFill/>
            <a:miter lim="800000"/>
            <a:headEnd/>
            <a:tailEnd/>
          </a:ln>
        </p:spPr>
      </p:pic>
      <p:sp>
        <p:nvSpPr>
          <p:cNvPr id="6" name="Rectangle 5"/>
          <p:cNvSpPr/>
          <p:nvPr/>
        </p:nvSpPr>
        <p:spPr>
          <a:xfrm>
            <a:off x="144016" y="2564904"/>
            <a:ext cx="8567936" cy="3539430"/>
          </a:xfrm>
          <a:prstGeom prst="rect">
            <a:avLst/>
          </a:prstGeom>
        </p:spPr>
        <p:txBody>
          <a:bodyPr wrap="square">
            <a:spAutoFit/>
          </a:bodyPr>
          <a:lstStyle/>
          <a:p>
            <a:pPr marL="514350" indent="-514350">
              <a:buFont typeface="+mj-lt"/>
              <a:buAutoNum type="arabicPeriod"/>
            </a:pPr>
            <a:r>
              <a:rPr lang="en-US" sz="2800" dirty="0" smtClean="0"/>
              <a:t>Arrival </a:t>
            </a:r>
            <a:r>
              <a:rPr lang="en-US" sz="2800" dirty="0"/>
              <a:t>in Prison: A Warden’s Vision	</a:t>
            </a:r>
            <a:endParaRPr lang="en-CA" sz="2800" dirty="0"/>
          </a:p>
          <a:p>
            <a:pPr marL="514350" indent="-514350">
              <a:buFont typeface="+mj-lt"/>
              <a:buAutoNum type="arabicPeriod"/>
            </a:pPr>
            <a:r>
              <a:rPr lang="en-US" sz="2800" dirty="0"/>
              <a:t>Daily Life in Prison			</a:t>
            </a:r>
            <a:endParaRPr lang="en-CA" sz="2800" dirty="0"/>
          </a:p>
          <a:p>
            <a:pPr marL="514350" indent="-514350">
              <a:buFont typeface="+mj-lt"/>
              <a:buAutoNum type="arabicPeriod"/>
            </a:pPr>
            <a:r>
              <a:rPr lang="en-US" sz="2800" dirty="0"/>
              <a:t>Recreation Therapy in Prison		</a:t>
            </a:r>
            <a:endParaRPr lang="en-CA" sz="2800" dirty="0"/>
          </a:p>
          <a:p>
            <a:pPr marL="514350" indent="-514350">
              <a:buFont typeface="+mj-lt"/>
              <a:buAutoNum type="arabicPeriod"/>
            </a:pPr>
            <a:r>
              <a:rPr lang="en-US" sz="2800" dirty="0"/>
              <a:t>Babies in Prison				</a:t>
            </a:r>
            <a:endParaRPr lang="en-CA" sz="2800" dirty="0"/>
          </a:p>
          <a:p>
            <a:pPr marL="514350" indent="-514350">
              <a:buFont typeface="+mj-lt"/>
              <a:buAutoNum type="arabicPeriod"/>
            </a:pPr>
            <a:r>
              <a:rPr lang="en-US" sz="2800" dirty="0"/>
              <a:t>Participatory Health Research in </a:t>
            </a:r>
            <a:r>
              <a:rPr lang="en-US" sz="2800" dirty="0" smtClean="0"/>
              <a:t>Prison</a:t>
            </a:r>
            <a:endParaRPr lang="en-CA" sz="2800" dirty="0"/>
          </a:p>
          <a:p>
            <a:pPr marL="514350" indent="-514350">
              <a:buFont typeface="+mj-lt"/>
              <a:buAutoNum type="arabicPeriod"/>
            </a:pPr>
            <a:r>
              <a:rPr lang="en-US" sz="2800" dirty="0"/>
              <a:t>Community in Prison			</a:t>
            </a:r>
            <a:endParaRPr lang="en-CA" sz="2800" dirty="0"/>
          </a:p>
          <a:p>
            <a:pPr marL="514350" indent="-514350">
              <a:buFont typeface="+mj-lt"/>
              <a:buAutoNum type="arabicPeriod"/>
            </a:pPr>
            <a:r>
              <a:rPr lang="en-US" sz="2800" dirty="0"/>
              <a:t>Indigenous Learning in Prison		</a:t>
            </a:r>
            <a:endParaRPr lang="en-CA" sz="2800" dirty="0"/>
          </a:p>
          <a:p>
            <a:pPr marL="514350" indent="-514350">
              <a:buFont typeface="+mj-lt"/>
              <a:buAutoNum type="arabicPeriod"/>
            </a:pPr>
            <a:r>
              <a:rPr lang="en-US" sz="2800" dirty="0"/>
              <a:t>Stories of Transformation in </a:t>
            </a:r>
            <a:r>
              <a:rPr lang="en-US" sz="2800" dirty="0" smtClean="0"/>
              <a:t>Prison</a:t>
            </a:r>
            <a:endParaRPr lang="en-CA" sz="2800" dirty="0" smtClean="0">
              <a:latin typeface="Calibri" pitchFamily="34" charset="0"/>
            </a:endParaRPr>
          </a:p>
        </p:txBody>
      </p:sp>
      <p:sp>
        <p:nvSpPr>
          <p:cNvPr id="7" name="TextBox 6"/>
          <p:cNvSpPr txBox="1"/>
          <p:nvPr/>
        </p:nvSpPr>
        <p:spPr>
          <a:xfrm>
            <a:off x="267010" y="2036049"/>
            <a:ext cx="8424936" cy="400110"/>
          </a:xfrm>
          <a:prstGeom prst="rect">
            <a:avLst/>
          </a:prstGeom>
          <a:noFill/>
        </p:spPr>
        <p:txBody>
          <a:bodyPr wrap="square" rtlCol="0">
            <a:spAutoFit/>
          </a:bodyPr>
          <a:lstStyle/>
          <a:p>
            <a:r>
              <a:rPr lang="en-CA" sz="2000" b="1" dirty="0" smtClean="0">
                <a:latin typeface="+mj-lt"/>
              </a:rPr>
              <a:t>‘Arresting Hope’ portrays hope for ways to implement a prison program…..</a:t>
            </a:r>
            <a:endParaRPr lang="en-CA" sz="2000" b="1" dirty="0">
              <a:latin typeface="+mj-lt"/>
            </a:endParaRPr>
          </a:p>
        </p:txBody>
      </p:sp>
    </p:spTree>
    <p:extLst>
      <p:ext uri="{BB962C8B-B14F-4D97-AF65-F5344CB8AC3E}">
        <p14:creationId xmlns:p14="http://schemas.microsoft.com/office/powerpoint/2010/main" val="3723095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334500" cy="1905000"/>
          </a:xfrm>
          <a:prstGeom prst="rect">
            <a:avLst/>
          </a:prstGeom>
          <a:noFill/>
          <a:ln w="9525">
            <a:noFill/>
            <a:miter lim="800000"/>
            <a:headEnd/>
            <a:tailEnd/>
          </a:ln>
        </p:spPr>
      </p:pic>
      <p:sp>
        <p:nvSpPr>
          <p:cNvPr id="4" name="Rectangle 3"/>
          <p:cNvSpPr/>
          <p:nvPr/>
        </p:nvSpPr>
        <p:spPr>
          <a:xfrm>
            <a:off x="251520" y="1928802"/>
            <a:ext cx="8640960" cy="4585871"/>
          </a:xfrm>
          <a:prstGeom prst="rect">
            <a:avLst/>
          </a:prstGeom>
        </p:spPr>
        <p:txBody>
          <a:bodyPr wrap="square">
            <a:spAutoFit/>
          </a:bodyPr>
          <a:lstStyle/>
          <a:p>
            <a:pPr algn="ctr"/>
            <a:r>
              <a:rPr lang="en-CA" sz="3200" b="1" dirty="0" smtClean="0">
                <a:latin typeface="+mj-lt"/>
              </a:rPr>
              <a:t>Thank you for listening!</a:t>
            </a:r>
          </a:p>
          <a:p>
            <a:pPr algn="ctr"/>
            <a:r>
              <a:rPr lang="en-CA" b="1" i="1" dirty="0" smtClean="0">
                <a:latin typeface="Calibri" pitchFamily="34" charset="0"/>
              </a:rPr>
              <a:t>Please take some CCPHE our project briefs – preventive health and cancer screening</a:t>
            </a:r>
            <a:endParaRPr lang="en-CA" b="1" dirty="0">
              <a:latin typeface="Calibri" pitchFamily="34" charset="0"/>
            </a:endParaRPr>
          </a:p>
          <a:p>
            <a:endParaRPr lang="en-CA" b="1" dirty="0" smtClean="0">
              <a:latin typeface="Calibri" pitchFamily="34" charset="0"/>
            </a:endParaRPr>
          </a:p>
          <a:p>
            <a:r>
              <a:rPr lang="en-CA" b="1" dirty="0" smtClean="0">
                <a:latin typeface="Calibri" pitchFamily="34" charset="0"/>
              </a:rPr>
              <a:t>Collaborating Centre for Prison Health and Education</a:t>
            </a:r>
          </a:p>
          <a:p>
            <a:r>
              <a:rPr lang="en-US" dirty="0" smtClean="0"/>
              <a:t>Email</a:t>
            </a:r>
            <a:r>
              <a:rPr lang="en-US" dirty="0"/>
              <a:t>: </a:t>
            </a:r>
            <a:r>
              <a:rPr lang="en-US" dirty="0">
                <a:hlinkClick r:id="rId3"/>
              </a:rPr>
              <a:t>prison.research@familymed.ubc.ca</a:t>
            </a:r>
            <a:endParaRPr lang="en-US" dirty="0"/>
          </a:p>
          <a:p>
            <a:r>
              <a:rPr lang="en-US" dirty="0" smtClean="0"/>
              <a:t>Phone</a:t>
            </a:r>
            <a:r>
              <a:rPr lang="en-US" dirty="0"/>
              <a:t>: 604-827-4976</a:t>
            </a:r>
          </a:p>
          <a:p>
            <a:r>
              <a:rPr lang="en-CA" dirty="0" smtClean="0">
                <a:latin typeface="Calibri" pitchFamily="34" charset="0"/>
              </a:rPr>
              <a:t>		</a:t>
            </a:r>
          </a:p>
          <a:p>
            <a:endParaRPr lang="en-CA" dirty="0">
              <a:latin typeface="Calibri" pitchFamily="34" charset="0"/>
            </a:endParaRPr>
          </a:p>
          <a:p>
            <a:r>
              <a:rPr lang="en-CA" dirty="0" smtClean="0">
                <a:latin typeface="Calibri" pitchFamily="34" charset="0"/>
              </a:rPr>
              <a:t/>
            </a:r>
            <a:br>
              <a:rPr lang="en-CA" dirty="0" smtClean="0">
                <a:latin typeface="Calibri" pitchFamily="34" charset="0"/>
              </a:rPr>
            </a:br>
            <a:r>
              <a:rPr lang="en-CA" dirty="0" smtClean="0">
                <a:latin typeface="Calibri" pitchFamily="34" charset="0"/>
              </a:rPr>
              <a:t>				</a:t>
            </a:r>
          </a:p>
          <a:p>
            <a:endParaRPr lang="en-CA" dirty="0" smtClean="0">
              <a:latin typeface="Calibri" pitchFamily="34" charset="0"/>
            </a:endParaRPr>
          </a:p>
          <a:p>
            <a:r>
              <a:rPr lang="en-CA" sz="1600" b="1" dirty="0" smtClean="0">
                <a:latin typeface="Calibri" pitchFamily="34" charset="0"/>
              </a:rPr>
              <a:t>CCPHE banners paintings: </a:t>
            </a:r>
            <a:r>
              <a:rPr lang="en-CA" sz="1600" dirty="0" smtClean="0">
                <a:latin typeface="Calibri" pitchFamily="34" charset="0"/>
              </a:rPr>
              <a:t>Artist Mo Korchinski lives in Maple Ridge, BC, and is a mother and grandmother. Mo paints with acrylics on canvas to portray images that inspired her during her incarceration and during her (re)integration into the community. Mo is also community-based researcher with </a:t>
            </a:r>
            <a:r>
              <a:rPr lang="en-CA" sz="1600" dirty="0" smtClean="0">
                <a:latin typeface="Calibri" pitchFamily="34" charset="0"/>
                <a:hlinkClick r:id="rId4"/>
              </a:rPr>
              <a:t>Women in2 Healing</a:t>
            </a:r>
            <a:r>
              <a:rPr lang="en-CA" sz="1600" dirty="0" smtClean="0">
                <a:latin typeface="Calibri" pitchFamily="34" charset="0"/>
              </a:rPr>
              <a:t> and is passionate about working to improve the health and education of women inside and outside of prison. </a:t>
            </a:r>
            <a:endParaRPr lang="en-CA" sz="1600" dirty="0">
              <a:latin typeface="Calibri" pitchFamily="34" charset="0"/>
            </a:endParaRPr>
          </a:p>
        </p:txBody>
      </p:sp>
      <p:pic>
        <p:nvPicPr>
          <p:cNvPr id="5" name="Picture 2" descr="S:\Units\CCPHE\Graphics, Photos, Logos\2013\CCPHE_LOGO\ccphe_logo_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2819771"/>
            <a:ext cx="2376264" cy="13681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2992079" y="4132999"/>
            <a:ext cx="896257" cy="896257"/>
          </a:xfrm>
          <a:prstGeom prst="rect">
            <a:avLst/>
          </a:prstGeom>
        </p:spPr>
      </p:pic>
      <p:pic>
        <p:nvPicPr>
          <p:cNvPr id="7" name="Picture 6"/>
          <p:cNvPicPr>
            <a:picLocks noChangeAspect="1"/>
          </p:cNvPicPr>
          <p:nvPr/>
        </p:nvPicPr>
        <p:blipFill>
          <a:blip r:embed="rId7"/>
          <a:stretch>
            <a:fillRect/>
          </a:stretch>
        </p:blipFill>
        <p:spPr>
          <a:xfrm>
            <a:off x="395536" y="4244512"/>
            <a:ext cx="884359" cy="896257"/>
          </a:xfrm>
          <a:prstGeom prst="rect">
            <a:avLst/>
          </a:prstGeom>
        </p:spPr>
      </p:pic>
      <p:sp>
        <p:nvSpPr>
          <p:cNvPr id="8" name="Rectangle 7"/>
          <p:cNvSpPr/>
          <p:nvPr/>
        </p:nvSpPr>
        <p:spPr>
          <a:xfrm>
            <a:off x="1188237" y="4451385"/>
            <a:ext cx="1342034" cy="369332"/>
          </a:xfrm>
          <a:prstGeom prst="rect">
            <a:avLst/>
          </a:prstGeom>
        </p:spPr>
        <p:txBody>
          <a:bodyPr wrap="none">
            <a:spAutoFit/>
          </a:bodyPr>
          <a:lstStyle/>
          <a:p>
            <a:r>
              <a:rPr lang="en-US" dirty="0"/>
              <a:t>@ccpheUBC</a:t>
            </a:r>
          </a:p>
        </p:txBody>
      </p:sp>
      <p:sp>
        <p:nvSpPr>
          <p:cNvPr id="11" name="Rectangle 10"/>
          <p:cNvSpPr/>
          <p:nvPr/>
        </p:nvSpPr>
        <p:spPr>
          <a:xfrm>
            <a:off x="3888336" y="4480563"/>
            <a:ext cx="3202864" cy="369332"/>
          </a:xfrm>
          <a:prstGeom prst="rect">
            <a:avLst/>
          </a:prstGeom>
        </p:spPr>
        <p:txBody>
          <a:bodyPr wrap="none">
            <a:spAutoFit/>
          </a:bodyPr>
          <a:lstStyle/>
          <a:p>
            <a:r>
              <a:rPr lang="en-US" dirty="0"/>
              <a:t>www.facebook.com/CCPHE.UBC</a:t>
            </a:r>
          </a:p>
        </p:txBody>
      </p:sp>
    </p:spTree>
    <p:extLst>
      <p:ext uri="{BB962C8B-B14F-4D97-AF65-F5344CB8AC3E}">
        <p14:creationId xmlns:p14="http://schemas.microsoft.com/office/powerpoint/2010/main" val="531340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536" y="116632"/>
            <a:ext cx="8229600" cy="648072"/>
          </a:xfrm>
        </p:spPr>
        <p:txBody>
          <a:bodyPr>
            <a:normAutofit fontScale="90000"/>
          </a:bodyPr>
          <a:lstStyle/>
          <a:p>
            <a:r>
              <a:rPr lang="en-US" sz="4000" b="1" dirty="0" smtClean="0"/>
              <a:t>References</a:t>
            </a:r>
            <a:endParaRPr lang="en-US" sz="4000" dirty="0"/>
          </a:p>
        </p:txBody>
      </p:sp>
      <p:sp>
        <p:nvSpPr>
          <p:cNvPr id="30723" name="Rectangle 3"/>
          <p:cNvSpPr>
            <a:spLocks noGrp="1" noChangeArrowheads="1"/>
          </p:cNvSpPr>
          <p:nvPr>
            <p:ph type="body" idx="1"/>
          </p:nvPr>
        </p:nvSpPr>
        <p:spPr>
          <a:xfrm>
            <a:off x="107504" y="764704"/>
            <a:ext cx="8856984" cy="5361459"/>
          </a:xfrm>
        </p:spPr>
        <p:txBody>
          <a:bodyPr>
            <a:normAutofit fontScale="25000" lnSpcReduction="20000"/>
          </a:bodyPr>
          <a:lstStyle/>
          <a:p>
            <a:pPr marL="514350" indent="-514350" algn="thaiDist">
              <a:buNone/>
            </a:pPr>
            <a:r>
              <a:rPr lang="en-CA" sz="5600" baseline="30000" dirty="0" smtClean="0"/>
              <a:t>1</a:t>
            </a:r>
            <a:r>
              <a:rPr lang="en-US" sz="5600" dirty="0"/>
              <a:t> Canada Statistics. Correctional Services. Adult correctional services, admissions to provincial, territorial and federal programs . [Internet]. Available from: </a:t>
            </a:r>
            <a:r>
              <a:rPr lang="en-US" sz="5600" dirty="0">
                <a:hlinkClick r:id="rId3"/>
              </a:rPr>
              <a:t>http://www.statcan.gc.ca/tables-tableaux/sum-som/l01/cst01/legal30b-eng.htm</a:t>
            </a:r>
            <a:r>
              <a:rPr lang="en-US" sz="5600" dirty="0"/>
              <a:t> Dostoevsky</a:t>
            </a:r>
            <a:r>
              <a:rPr lang="en-US" sz="5600" dirty="0" smtClean="0"/>
              <a:t>, Fyodor. </a:t>
            </a:r>
            <a:r>
              <a:rPr lang="en-US" sz="5600" i="1" dirty="0"/>
              <a:t>The House of the Dead</a:t>
            </a:r>
            <a:r>
              <a:rPr lang="en-US" sz="5600" dirty="0"/>
              <a:t> </a:t>
            </a:r>
            <a:r>
              <a:rPr lang="en-US" sz="5600" dirty="0" smtClean="0"/>
              <a:t>(1862)</a:t>
            </a:r>
            <a:endParaRPr lang="en-CA" sz="5600" baseline="30000" dirty="0" smtClean="0"/>
          </a:p>
          <a:p>
            <a:pPr marL="514350" indent="-514350" algn="thaiDist">
              <a:buNone/>
            </a:pPr>
            <a:r>
              <a:rPr lang="en-CA" sz="5600" baseline="30000" dirty="0" smtClean="0"/>
              <a:t>2</a:t>
            </a:r>
            <a:r>
              <a:rPr lang="en-CA" sz="5600" dirty="0" smtClean="0"/>
              <a:t>Ministry </a:t>
            </a:r>
            <a:r>
              <a:rPr lang="en-CA" sz="5600" dirty="0"/>
              <a:t>of Public Safety and Solicitor General, 2010/11 – 2012/13 SERVICE PLAN , March 2010</a:t>
            </a:r>
          </a:p>
          <a:p>
            <a:pPr marL="514350" indent="-514350" algn="thaiDist">
              <a:buNone/>
            </a:pPr>
            <a:r>
              <a:rPr lang="en-CA" sz="5600" baseline="30000" dirty="0" smtClean="0"/>
              <a:t>3</a:t>
            </a:r>
            <a:r>
              <a:rPr lang="en-CA" sz="5600" dirty="0" smtClean="0"/>
              <a:t>Poulin </a:t>
            </a:r>
            <a:r>
              <a:rPr lang="en-CA" sz="5600" dirty="0"/>
              <a:t>C, Michel A, Gilles L, Gaston G, et al. </a:t>
            </a:r>
            <a:r>
              <a:rPr lang="en-US" sz="5600" dirty="0"/>
              <a:t>Prevalence of HIV and hepatitis C virus infections among inmates of Quebec provincial prisons.</a:t>
            </a:r>
            <a:r>
              <a:rPr lang="en-CA" sz="5600" dirty="0"/>
              <a:t> CMAJ .2007;177(3): 252-256.DOI: </a:t>
            </a:r>
            <a:r>
              <a:rPr lang="en-CA" sz="5600" dirty="0">
                <a:hlinkClick r:id="rId4"/>
              </a:rPr>
              <a:t>10.1503/cmaj.060760</a:t>
            </a:r>
            <a:endParaRPr lang="en-CA" sz="5600" dirty="0"/>
          </a:p>
          <a:p>
            <a:pPr marL="514350" indent="-514350">
              <a:buNone/>
            </a:pPr>
            <a:r>
              <a:rPr lang="en-CA" sz="5600" baseline="30000" dirty="0" smtClean="0"/>
              <a:t>4</a:t>
            </a:r>
            <a:r>
              <a:rPr lang="en-US" sz="5600" dirty="0" err="1" smtClean="0"/>
              <a:t>DiCenso</a:t>
            </a:r>
            <a:r>
              <a:rPr lang="en-US" sz="5600" dirty="0" smtClean="0"/>
              <a:t> </a:t>
            </a:r>
            <a:r>
              <a:rPr lang="en-US" sz="5600" dirty="0"/>
              <a:t>AM, Dias G, </a:t>
            </a:r>
            <a:r>
              <a:rPr lang="en-US" sz="5600" dirty="0" err="1"/>
              <a:t>Gahagan</a:t>
            </a:r>
            <a:r>
              <a:rPr lang="en-US" sz="5600" dirty="0"/>
              <a:t> J. </a:t>
            </a:r>
            <a:r>
              <a:rPr lang="en-US" sz="5600" i="1" dirty="0"/>
              <a:t>Unlocking our Futures</a:t>
            </a:r>
            <a:r>
              <a:rPr lang="en-US" sz="5600" dirty="0"/>
              <a:t>: A National Study on Women, Prisons, HIV, and Hepatitis C. 2003. Prisoners' HIV/AIDS Support Action Network (</a:t>
            </a:r>
            <a:r>
              <a:rPr lang="en-US" sz="5600" i="1" dirty="0"/>
              <a:t>PASAN</a:t>
            </a:r>
            <a:r>
              <a:rPr lang="en-US" sz="5600" dirty="0"/>
              <a:t>). </a:t>
            </a:r>
            <a:r>
              <a:rPr lang="en-US" sz="5600" dirty="0">
                <a:hlinkClick r:id="rId5"/>
              </a:rPr>
              <a:t>http://www.pasan.org/Publications/Unlocking_Our_Futures.pdf</a:t>
            </a:r>
            <a:r>
              <a:rPr lang="en-US" sz="5600" dirty="0"/>
              <a:t> </a:t>
            </a:r>
          </a:p>
          <a:p>
            <a:pPr marL="514350" lvl="0" indent="-514350">
              <a:buNone/>
            </a:pPr>
            <a:r>
              <a:rPr lang="en-CA" sz="5600" baseline="30000" dirty="0" smtClean="0"/>
              <a:t>5</a:t>
            </a:r>
            <a:r>
              <a:rPr lang="en-CA" sz="5600" dirty="0" smtClean="0"/>
              <a:t>Calzavara </a:t>
            </a:r>
            <a:r>
              <a:rPr lang="en-CA" sz="5600" dirty="0"/>
              <a:t>L, </a:t>
            </a:r>
            <a:r>
              <a:rPr lang="en-CA" sz="5600" dirty="0" err="1"/>
              <a:t>Ramuscak</a:t>
            </a:r>
            <a:r>
              <a:rPr lang="en-CA" sz="5600" dirty="0"/>
              <a:t> N, </a:t>
            </a:r>
            <a:r>
              <a:rPr lang="en-CA" sz="5600" dirty="0" err="1"/>
              <a:t>Burchell</a:t>
            </a:r>
            <a:r>
              <a:rPr lang="en-CA" sz="5600" dirty="0"/>
              <a:t> AN, et al.</a:t>
            </a:r>
            <a:r>
              <a:rPr lang="en-US" sz="5600" dirty="0"/>
              <a:t>Prevalence of HIV and hepatitis C virus infections among inmates of Ontario remand facilities. CMAJ.2007; 177.3: 257 </a:t>
            </a:r>
          </a:p>
          <a:p>
            <a:pPr marL="514350" lvl="0" indent="-514350">
              <a:buNone/>
            </a:pPr>
            <a:r>
              <a:rPr lang="en-CA" sz="5600" baseline="30000" dirty="0" smtClean="0"/>
              <a:t>6</a:t>
            </a:r>
            <a:r>
              <a:rPr lang="en-CA" sz="5600" dirty="0" smtClean="0"/>
              <a:t>Martin </a:t>
            </a:r>
            <a:r>
              <a:rPr lang="en-CA" sz="5600" dirty="0"/>
              <a:t>RE. A review of a prison cervical cancer screening program in British Columbia. </a:t>
            </a:r>
            <a:r>
              <a:rPr lang="en-CA" sz="5600" i="1" dirty="0"/>
              <a:t>Can J Public Health</a:t>
            </a:r>
            <a:r>
              <a:rPr lang="en-CA" sz="5600" dirty="0"/>
              <a:t>. 1998; 89.6: 382 - </a:t>
            </a:r>
            <a:r>
              <a:rPr lang="en-CA" sz="5600" dirty="0" smtClean="0"/>
              <a:t>386.</a:t>
            </a:r>
          </a:p>
          <a:p>
            <a:pPr marL="514350" lvl="0" indent="-514350">
              <a:buNone/>
            </a:pPr>
            <a:r>
              <a:rPr lang="en-US" sz="5600" baseline="30000" dirty="0" smtClean="0"/>
              <a:t>7</a:t>
            </a:r>
            <a:r>
              <a:rPr lang="en-CA" sz="5600" dirty="0" smtClean="0"/>
              <a:t>Martin </a:t>
            </a:r>
            <a:r>
              <a:rPr lang="en-CA" sz="5600" dirty="0"/>
              <a:t>RE, Hislop GT, Grams GD, Calam B, Jones E, Moravan V. Evaluation of a cervical cancer screening intervention for prison inmates. </a:t>
            </a:r>
            <a:r>
              <a:rPr lang="en-CA" sz="5600" i="1" dirty="0"/>
              <a:t>Can J Public Health</a:t>
            </a:r>
            <a:r>
              <a:rPr lang="en-CA" sz="5600" dirty="0"/>
              <a:t>. 2003; 95.4: 285 - 289</a:t>
            </a:r>
            <a:endParaRPr lang="en-US" sz="5600" dirty="0"/>
          </a:p>
          <a:p>
            <a:pPr marL="514350" lvl="0" indent="-514350">
              <a:buNone/>
            </a:pPr>
            <a:r>
              <a:rPr lang="en-US" sz="6000" baseline="30000" dirty="0" smtClean="0"/>
              <a:t>8 </a:t>
            </a:r>
            <a:r>
              <a:rPr lang="en-CA" sz="5600" dirty="0" smtClean="0"/>
              <a:t>Martin </a:t>
            </a:r>
            <a:r>
              <a:rPr lang="en-CA" sz="5600" dirty="0"/>
              <a:t>RE, Gold F, Murphy W, </a:t>
            </a:r>
            <a:r>
              <a:rPr lang="en-CA" sz="5600" dirty="0" err="1"/>
              <a:t>Remple</a:t>
            </a:r>
            <a:r>
              <a:rPr lang="en-CA" sz="5600" dirty="0"/>
              <a:t> V, Berkowitz J, Money D. Drug use and risk of </a:t>
            </a:r>
            <a:r>
              <a:rPr lang="en-CA" sz="5600" dirty="0" err="1"/>
              <a:t>bloodborne</a:t>
            </a:r>
            <a:r>
              <a:rPr lang="en-CA" sz="5600" dirty="0"/>
              <a:t> infections: a survey of female prisoners in British Columbia. </a:t>
            </a:r>
            <a:r>
              <a:rPr lang="en-CA" sz="5600" i="1" dirty="0"/>
              <a:t>Can J Public Health</a:t>
            </a:r>
            <a:r>
              <a:rPr lang="en-CA" sz="5600" dirty="0"/>
              <a:t>. 2005; 96.2: 97 – 101</a:t>
            </a:r>
            <a:r>
              <a:rPr lang="en-CA" sz="5600" dirty="0" smtClean="0"/>
              <a:t>.</a:t>
            </a:r>
          </a:p>
          <a:p>
            <a:pPr marL="514350" lvl="0" indent="-514350">
              <a:buNone/>
            </a:pPr>
            <a:r>
              <a:rPr lang="en-US" sz="5400" baseline="30000" dirty="0" smtClean="0"/>
              <a:t>9 </a:t>
            </a:r>
            <a:r>
              <a:rPr lang="en-CA" sz="5600" dirty="0" err="1" smtClean="0"/>
              <a:t>Mudie</a:t>
            </a:r>
            <a:r>
              <a:rPr lang="en-CA" sz="5600" dirty="0" smtClean="0"/>
              <a:t> </a:t>
            </a:r>
            <a:r>
              <a:rPr lang="en-CA" sz="5600" dirty="0"/>
              <a:t>D, Martin RE, Grams GD. Female Inmates and their Experiences with Injection Drug Use. </a:t>
            </a:r>
            <a:r>
              <a:rPr lang="en-CA" sz="5600" i="1" dirty="0"/>
              <a:t>Fifth Western Departments of Family Medicine Research Conference. </a:t>
            </a:r>
            <a:r>
              <a:rPr lang="en-CA" sz="5600" dirty="0"/>
              <a:t>Vancouver. May </a:t>
            </a:r>
            <a:r>
              <a:rPr lang="en-CA" sz="5600" dirty="0" smtClean="0"/>
              <a:t>2005</a:t>
            </a:r>
            <a:endParaRPr lang="en-CA" sz="5600" dirty="0"/>
          </a:p>
        </p:txBody>
      </p:sp>
    </p:spTree>
    <p:extLst>
      <p:ext uri="{BB962C8B-B14F-4D97-AF65-F5344CB8AC3E}">
        <p14:creationId xmlns:p14="http://schemas.microsoft.com/office/powerpoint/2010/main" val="1037179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1905000"/>
          </a:xfrm>
          <a:prstGeom prst="rect">
            <a:avLst/>
          </a:prstGeom>
          <a:noFill/>
          <a:ln w="9525">
            <a:noFill/>
            <a:miter lim="800000"/>
            <a:headEnd/>
            <a:tailEnd/>
          </a:ln>
        </p:spPr>
      </p:pic>
      <p:sp>
        <p:nvSpPr>
          <p:cNvPr id="7" name="TextBox 6"/>
          <p:cNvSpPr txBox="1">
            <a:spLocks noChangeArrowheads="1"/>
          </p:cNvSpPr>
          <p:nvPr/>
        </p:nvSpPr>
        <p:spPr bwMode="auto">
          <a:xfrm>
            <a:off x="285720" y="2285992"/>
            <a:ext cx="8501122" cy="4031873"/>
          </a:xfrm>
          <a:prstGeom prst="rect">
            <a:avLst/>
          </a:prstGeom>
          <a:noFill/>
          <a:ln w="9525">
            <a:noFill/>
            <a:miter lim="800000"/>
            <a:headEnd/>
            <a:tailEnd/>
          </a:ln>
        </p:spPr>
        <p:txBody>
          <a:bodyPr wrap="square">
            <a:spAutoFit/>
          </a:bodyPr>
          <a:lstStyle/>
          <a:p>
            <a:pPr marL="342900" indent="-342900">
              <a:buFont typeface="+mj-lt"/>
              <a:buAutoNum type="arabicPeriod"/>
            </a:pPr>
            <a:r>
              <a:rPr lang="en-CA" sz="3200" dirty="0" smtClean="0">
                <a:latin typeface="Calibri" pitchFamily="34" charset="0"/>
              </a:rPr>
              <a:t>Review demographics of incarcerated women in Canada</a:t>
            </a:r>
          </a:p>
          <a:p>
            <a:pPr marL="342900" indent="-342900">
              <a:buFont typeface="+mj-lt"/>
              <a:buAutoNum type="arabicPeriod"/>
            </a:pPr>
            <a:r>
              <a:rPr lang="en-CA" sz="3200" dirty="0" smtClean="0">
                <a:latin typeface="Calibri" pitchFamily="34" charset="0"/>
              </a:rPr>
              <a:t>Tell some of my story – prison physician x 16 </a:t>
            </a:r>
            <a:r>
              <a:rPr lang="en-CA" sz="3200" dirty="0" err="1" smtClean="0">
                <a:latin typeface="Calibri" pitchFamily="34" charset="0"/>
              </a:rPr>
              <a:t>yrs</a:t>
            </a:r>
            <a:endParaRPr lang="en-CA" sz="3200" dirty="0">
              <a:latin typeface="Calibri" pitchFamily="34" charset="0"/>
            </a:endParaRPr>
          </a:p>
          <a:p>
            <a:pPr marL="342900" indent="-342900">
              <a:buFont typeface="+mj-lt"/>
              <a:buAutoNum type="arabicPeriod"/>
            </a:pPr>
            <a:r>
              <a:rPr lang="en-CA" sz="3200" dirty="0" smtClean="0">
                <a:latin typeface="Calibri" pitchFamily="34" charset="0"/>
              </a:rPr>
              <a:t>Share some of the wisdom that I have learned from incarcerated women </a:t>
            </a:r>
          </a:p>
          <a:p>
            <a:pPr marL="342900" indent="-342900">
              <a:buFont typeface="+mj-lt"/>
              <a:buAutoNum type="arabicPeriod"/>
            </a:pPr>
            <a:r>
              <a:rPr lang="en-CA" sz="3200" dirty="0" smtClean="0">
                <a:latin typeface="Calibri" pitchFamily="34" charset="0"/>
              </a:rPr>
              <a:t>Share printed material with you (I prefer not to take it back to YVR!)</a:t>
            </a:r>
          </a:p>
          <a:p>
            <a:pPr marL="342900" indent="-342900">
              <a:buFont typeface="+mj-lt"/>
              <a:buAutoNum type="arabicPeriod"/>
            </a:pPr>
            <a:r>
              <a:rPr lang="en-CA" sz="3200" dirty="0" smtClean="0">
                <a:latin typeface="Calibri" pitchFamily="34" charset="0"/>
              </a:rPr>
              <a:t>Generate questions and dialogue</a:t>
            </a:r>
            <a:endParaRPr lang="en-CA" sz="3200" dirty="0" smtClean="0"/>
          </a:p>
        </p:txBody>
      </p:sp>
    </p:spTree>
    <p:extLst>
      <p:ext uri="{BB962C8B-B14F-4D97-AF65-F5344CB8AC3E}">
        <p14:creationId xmlns:p14="http://schemas.microsoft.com/office/powerpoint/2010/main" val="210339974"/>
      </p:ext>
    </p:extLst>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ecember 201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5" y="620688"/>
            <a:ext cx="4212527" cy="5572125"/>
          </a:xfrm>
          <a:prstGeom prst="rect">
            <a:avLst/>
          </a:prstGeom>
        </p:spPr>
      </p:pic>
      <p:sp>
        <p:nvSpPr>
          <p:cNvPr id="4" name="Rectangle 3"/>
          <p:cNvSpPr/>
          <p:nvPr/>
        </p:nvSpPr>
        <p:spPr>
          <a:xfrm>
            <a:off x="4586952" y="1628800"/>
            <a:ext cx="4572000" cy="3139321"/>
          </a:xfrm>
          <a:prstGeom prst="rect">
            <a:avLst/>
          </a:prstGeom>
        </p:spPr>
        <p:txBody>
          <a:bodyPr>
            <a:spAutoFit/>
          </a:bodyPr>
          <a:lstStyle/>
          <a:p>
            <a:pPr fontAlgn="base"/>
            <a:r>
              <a:rPr lang="en-US" b="1" dirty="0" smtClean="0">
                <a:hlinkClick r:id="rId4"/>
              </a:rPr>
              <a:t>BCMJ December 2012</a:t>
            </a:r>
          </a:p>
          <a:p>
            <a:pPr fontAlgn="base"/>
            <a:endParaRPr lang="en-US" dirty="0">
              <a:hlinkClick r:id="rId4"/>
            </a:endParaRPr>
          </a:p>
          <a:p>
            <a:pPr fontAlgn="base"/>
            <a:endParaRPr lang="en-US" dirty="0" smtClean="0">
              <a:hlinkClick r:id="rId4"/>
            </a:endParaRPr>
          </a:p>
          <a:p>
            <a:pPr fontAlgn="base"/>
            <a:r>
              <a:rPr lang="en-US" dirty="0" smtClean="0">
                <a:hlinkClick r:id="rId4"/>
              </a:rPr>
              <a:t>Guest </a:t>
            </a:r>
            <a:r>
              <a:rPr lang="en-US" dirty="0">
                <a:hlinkClick r:id="rId4"/>
              </a:rPr>
              <a:t>editorial: The health of incarcerated women in BC</a:t>
            </a:r>
            <a:endParaRPr lang="en-US" dirty="0"/>
          </a:p>
          <a:p>
            <a:pPr fontAlgn="base"/>
            <a:endParaRPr lang="en-US" dirty="0" smtClean="0">
              <a:hlinkClick r:id="rId5"/>
            </a:endParaRPr>
          </a:p>
          <a:p>
            <a:pPr fontAlgn="base"/>
            <a:r>
              <a:rPr lang="en-US" dirty="0" smtClean="0">
                <a:hlinkClick r:id="rId5"/>
              </a:rPr>
              <a:t>The </a:t>
            </a:r>
            <a:r>
              <a:rPr lang="en-US" dirty="0">
                <a:hlinkClick r:id="rId5"/>
              </a:rPr>
              <a:t>scope of the problem: The health of incarcerated women in </a:t>
            </a:r>
            <a:r>
              <a:rPr lang="en-US" dirty="0" smtClean="0">
                <a:hlinkClick r:id="rId5"/>
              </a:rPr>
              <a:t>BC</a:t>
            </a:r>
            <a:endParaRPr lang="en-US" dirty="0" smtClean="0"/>
          </a:p>
          <a:p>
            <a:pPr fontAlgn="base"/>
            <a:endParaRPr lang="en-US" dirty="0" smtClean="0"/>
          </a:p>
          <a:p>
            <a:pPr fontAlgn="base"/>
            <a:endParaRPr lang="en-US" dirty="0"/>
          </a:p>
          <a:p>
            <a:pPr fontAlgn="base"/>
            <a:endParaRPr lang="en-US" dirty="0"/>
          </a:p>
        </p:txBody>
      </p:sp>
      <p:sp>
        <p:nvSpPr>
          <p:cNvPr id="6" name="Rectangle 5"/>
          <p:cNvSpPr/>
          <p:nvPr/>
        </p:nvSpPr>
        <p:spPr>
          <a:xfrm>
            <a:off x="4520502" y="4221088"/>
            <a:ext cx="4572000" cy="1477328"/>
          </a:xfrm>
          <a:prstGeom prst="rect">
            <a:avLst/>
          </a:prstGeom>
        </p:spPr>
        <p:txBody>
          <a:bodyPr wrap="square">
            <a:spAutoFit/>
          </a:bodyPr>
          <a:lstStyle/>
          <a:p>
            <a:pPr fontAlgn="base"/>
            <a:r>
              <a:rPr lang="en-US" dirty="0">
                <a:hlinkClick r:id="rId6"/>
              </a:rPr>
              <a:t>Collaborative community-prison programs for incarcerated women in BC</a:t>
            </a:r>
            <a:endParaRPr lang="en-US" dirty="0"/>
          </a:p>
          <a:p>
            <a:pPr fontAlgn="base"/>
            <a:endParaRPr lang="en-US" dirty="0">
              <a:hlinkClick r:id="rId7"/>
            </a:endParaRPr>
          </a:p>
          <a:p>
            <a:pPr fontAlgn="base"/>
            <a:r>
              <a:rPr lang="en-US" dirty="0">
                <a:hlinkClick r:id="rId7"/>
              </a:rPr>
              <a:t>Future directions for the health of incarcerated women in BC</a:t>
            </a:r>
            <a:endParaRPr lang="en-US" dirty="0"/>
          </a:p>
        </p:txBody>
      </p:sp>
    </p:spTree>
    <p:extLst>
      <p:ext uri="{BB962C8B-B14F-4D97-AF65-F5344CB8AC3E}">
        <p14:creationId xmlns:p14="http://schemas.microsoft.com/office/powerpoint/2010/main" val="227281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533400" y="1916832"/>
            <a:ext cx="8610600" cy="4209331"/>
          </a:xfrm>
        </p:spPr>
        <p:txBody>
          <a:bodyPr/>
          <a:lstStyle/>
          <a:p>
            <a:r>
              <a:rPr lang="en-US" dirty="0"/>
              <a:t>Federal </a:t>
            </a:r>
            <a:r>
              <a:rPr lang="en-US" dirty="0" smtClean="0"/>
              <a:t>‘offenders’: </a:t>
            </a:r>
            <a:r>
              <a:rPr lang="en-US" dirty="0"/>
              <a:t>sentenced&gt;2 years</a:t>
            </a:r>
          </a:p>
          <a:p>
            <a:r>
              <a:rPr lang="en-US" dirty="0"/>
              <a:t>Provincial </a:t>
            </a:r>
            <a:r>
              <a:rPr lang="en-US" dirty="0" smtClean="0"/>
              <a:t>‘inmates’: </a:t>
            </a:r>
            <a:r>
              <a:rPr lang="en-US" dirty="0"/>
              <a:t>sentenced&lt;2 years</a:t>
            </a:r>
          </a:p>
          <a:p>
            <a:r>
              <a:rPr lang="en-US" dirty="0"/>
              <a:t>Remanded to custody: awaiting sentencing…may be overnight or many </a:t>
            </a:r>
            <a:r>
              <a:rPr lang="en-US" dirty="0" smtClean="0"/>
              <a:t>months</a:t>
            </a:r>
          </a:p>
          <a:p>
            <a:r>
              <a:rPr lang="en-CA" dirty="0" smtClean="0"/>
              <a:t>Canadian custodial admissions 262,067(2010)</a:t>
            </a:r>
            <a:r>
              <a:rPr lang="en-CA" baseline="30000" dirty="0" smtClean="0"/>
              <a:t>1</a:t>
            </a:r>
            <a:endParaRPr lang="en-US" dirty="0"/>
          </a:p>
        </p:txBody>
      </p:sp>
      <p:sp>
        <p:nvSpPr>
          <p:cNvPr id="4" name="Rectangle 3"/>
          <p:cNvSpPr/>
          <p:nvPr/>
        </p:nvSpPr>
        <p:spPr>
          <a:xfrm>
            <a:off x="0" y="116632"/>
            <a:ext cx="9144000" cy="792088"/>
          </a:xfrm>
          <a:prstGeom prst="rect">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i="1" dirty="0" smtClean="0">
                <a:solidFill>
                  <a:schemeClr val="tx1"/>
                </a:solidFill>
              </a:rPr>
              <a:t>Terminology and numbers  </a:t>
            </a:r>
            <a:endParaRPr lang="en-CA" sz="3200" dirty="0">
              <a:solidFill>
                <a:schemeClr val="tx1"/>
              </a:solidFill>
            </a:endParaRPr>
          </a:p>
        </p:txBody>
      </p:sp>
    </p:spTree>
    <p:extLst>
      <p:ext uri="{BB962C8B-B14F-4D97-AF65-F5344CB8AC3E}">
        <p14:creationId xmlns:p14="http://schemas.microsoft.com/office/powerpoint/2010/main" val="3563760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sz="4000" b="1" dirty="0" smtClean="0"/>
              <a:t>Federal Correctional System</a:t>
            </a:r>
            <a:endParaRPr lang="en-US" sz="4000" dirty="0"/>
          </a:p>
        </p:txBody>
      </p:sp>
      <p:sp>
        <p:nvSpPr>
          <p:cNvPr id="30723" name="Rectangle 3"/>
          <p:cNvSpPr>
            <a:spLocks noGrp="1" noChangeArrowheads="1"/>
          </p:cNvSpPr>
          <p:nvPr>
            <p:ph type="body" idx="1"/>
          </p:nvPr>
        </p:nvSpPr>
        <p:spPr>
          <a:xfrm>
            <a:off x="107504" y="1700808"/>
            <a:ext cx="8928992" cy="4896544"/>
          </a:xfrm>
        </p:spPr>
        <p:txBody>
          <a:bodyPr>
            <a:normAutofit/>
          </a:bodyPr>
          <a:lstStyle/>
          <a:p>
            <a:r>
              <a:rPr lang="en-US" sz="3600" dirty="0"/>
              <a:t>53 federal penitentiaries</a:t>
            </a:r>
          </a:p>
          <a:p>
            <a:r>
              <a:rPr lang="en-CA" sz="3600" dirty="0"/>
              <a:t>8,323 </a:t>
            </a:r>
            <a:r>
              <a:rPr lang="en-CA" sz="3600" dirty="0" smtClean="0"/>
              <a:t>federal custodial admissions (2010)</a:t>
            </a:r>
            <a:r>
              <a:rPr lang="en-CA" sz="3600" baseline="30000" dirty="0" smtClean="0"/>
              <a:t>1</a:t>
            </a:r>
            <a:r>
              <a:rPr lang="en-CA" sz="3600" dirty="0" smtClean="0"/>
              <a:t> </a:t>
            </a:r>
          </a:p>
          <a:p>
            <a:pPr lvl="1"/>
            <a:r>
              <a:rPr lang="en-CA" sz="3600" dirty="0" smtClean="0"/>
              <a:t>11% female</a:t>
            </a:r>
          </a:p>
          <a:p>
            <a:pPr lvl="1"/>
            <a:r>
              <a:rPr lang="en-CA" sz="3600" dirty="0" smtClean="0"/>
              <a:t>27% Aboriginal</a:t>
            </a:r>
            <a:endParaRPr lang="en-CA" sz="3600" dirty="0"/>
          </a:p>
          <a:p>
            <a:r>
              <a:rPr lang="en-CA" sz="3600" dirty="0" smtClean="0"/>
              <a:t>15,055 ‘count’-&gt; i</a:t>
            </a:r>
            <a:r>
              <a:rPr lang="en-US" sz="3600" dirty="0" err="1" smtClean="0"/>
              <a:t>nstitution</a:t>
            </a:r>
            <a:r>
              <a:rPr lang="en-US" sz="3600" dirty="0" smtClean="0"/>
              <a:t> Webpages (2011)</a:t>
            </a:r>
          </a:p>
          <a:p>
            <a:r>
              <a:rPr lang="en-CA" sz="3600" dirty="0"/>
              <a:t>8,016 </a:t>
            </a:r>
            <a:r>
              <a:rPr lang="en-CA" sz="3600" dirty="0" smtClean="0"/>
              <a:t>f</a:t>
            </a:r>
            <a:r>
              <a:rPr lang="en-US" sz="3600" dirty="0" err="1" smtClean="0"/>
              <a:t>ederal</a:t>
            </a:r>
            <a:r>
              <a:rPr lang="en-US" sz="3600" dirty="0" smtClean="0"/>
              <a:t> community admissions </a:t>
            </a:r>
            <a:r>
              <a:rPr lang="en-CA" sz="3600" dirty="0" smtClean="0"/>
              <a:t>(2010)</a:t>
            </a:r>
            <a:endParaRPr lang="en-US" sz="3600" dirty="0"/>
          </a:p>
        </p:txBody>
      </p:sp>
    </p:spTree>
    <p:extLst>
      <p:ext uri="{BB962C8B-B14F-4D97-AF65-F5344CB8AC3E}">
        <p14:creationId xmlns:p14="http://schemas.microsoft.com/office/powerpoint/2010/main" val="39817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n-US" b="1" dirty="0" smtClean="0"/>
              <a:t>Provincial Correctional System</a:t>
            </a:r>
            <a:endParaRPr lang="en-US" dirty="0"/>
          </a:p>
        </p:txBody>
      </p:sp>
      <p:sp>
        <p:nvSpPr>
          <p:cNvPr id="29699" name="Rectangle 3"/>
          <p:cNvSpPr>
            <a:spLocks noGrp="1" noChangeArrowheads="1"/>
          </p:cNvSpPr>
          <p:nvPr>
            <p:ph type="body" idx="1"/>
          </p:nvPr>
        </p:nvSpPr>
        <p:spPr>
          <a:xfrm>
            <a:off x="0" y="1484784"/>
            <a:ext cx="9144000" cy="5256584"/>
          </a:xfrm>
        </p:spPr>
        <p:txBody>
          <a:bodyPr>
            <a:normAutofit fontScale="92500"/>
          </a:bodyPr>
          <a:lstStyle/>
          <a:p>
            <a:r>
              <a:rPr lang="en-CA" sz="4000" dirty="0" smtClean="0"/>
              <a:t>8 adult correctional centres</a:t>
            </a:r>
          </a:p>
          <a:p>
            <a:r>
              <a:rPr lang="en-CA" sz="4000" dirty="0"/>
              <a:t>23,837 BC </a:t>
            </a:r>
            <a:r>
              <a:rPr lang="en-CA" sz="4000" dirty="0" smtClean="0"/>
              <a:t>custodial admissions (2008)</a:t>
            </a:r>
            <a:r>
              <a:rPr lang="en-CA" sz="4000" baseline="30000" dirty="0" smtClean="0"/>
              <a:t>1</a:t>
            </a:r>
            <a:endParaRPr lang="en-CA" sz="4000" dirty="0"/>
          </a:p>
          <a:p>
            <a:pPr lvl="1"/>
            <a:r>
              <a:rPr lang="en-CA" sz="3600" dirty="0" smtClean="0"/>
              <a:t>11% women</a:t>
            </a:r>
          </a:p>
          <a:p>
            <a:pPr lvl="1"/>
            <a:r>
              <a:rPr lang="en-CA" sz="3600" dirty="0" smtClean="0"/>
              <a:t>25% Aboriginal (4% gen </a:t>
            </a:r>
            <a:r>
              <a:rPr lang="en-CA" sz="3600" dirty="0" err="1" smtClean="0"/>
              <a:t>popn</a:t>
            </a:r>
            <a:r>
              <a:rPr lang="en-CA" sz="3600" dirty="0" smtClean="0"/>
              <a:t>)</a:t>
            </a:r>
            <a:endParaRPr lang="en-CA" sz="3600" dirty="0"/>
          </a:p>
          <a:p>
            <a:r>
              <a:rPr lang="en-US" sz="4000" dirty="0" smtClean="0"/>
              <a:t>2100 ‘count’-&gt;institution Webpages (2011)</a:t>
            </a:r>
            <a:endParaRPr lang="en-US" sz="4000" dirty="0"/>
          </a:p>
          <a:p>
            <a:r>
              <a:rPr lang="en-US" sz="4000" dirty="0" smtClean="0"/>
              <a:t>Mean sentence length 45 days</a:t>
            </a:r>
          </a:p>
          <a:p>
            <a:r>
              <a:rPr lang="en-CA" sz="4000" dirty="0" smtClean="0"/>
              <a:t>Recidivism 34</a:t>
            </a:r>
            <a:r>
              <a:rPr lang="en-CA" sz="4000" dirty="0"/>
              <a:t>% returned within 2 </a:t>
            </a:r>
            <a:r>
              <a:rPr lang="en-CA" sz="4000" dirty="0" err="1"/>
              <a:t>yrs</a:t>
            </a:r>
            <a:r>
              <a:rPr lang="en-CA" sz="4000" dirty="0"/>
              <a:t> of release (</a:t>
            </a:r>
            <a:r>
              <a:rPr lang="en-CA" sz="4000" dirty="0" smtClean="0"/>
              <a:t>2008/9)</a:t>
            </a:r>
            <a:r>
              <a:rPr lang="en-CA" sz="4000" baseline="30000" dirty="0" smtClean="0"/>
              <a:t>2  </a:t>
            </a:r>
            <a:r>
              <a:rPr lang="en-CA" sz="4000" i="1" dirty="0" smtClean="0">
                <a:sym typeface="Symbol"/>
              </a:rPr>
              <a:t> effectiveness</a:t>
            </a:r>
            <a:endParaRPr lang="en-CA" sz="4000" i="1" dirty="0"/>
          </a:p>
          <a:p>
            <a:pPr lvl="1"/>
            <a:endParaRPr lang="en-US" sz="4000" dirty="0"/>
          </a:p>
          <a:p>
            <a:pPr marL="457200" lvl="1" indent="0">
              <a:buNone/>
            </a:pPr>
            <a:endParaRPr lang="en-US" sz="3600" dirty="0" smtClean="0"/>
          </a:p>
          <a:p>
            <a:pPr marL="0" indent="0">
              <a:lnSpc>
                <a:spcPct val="80000"/>
              </a:lnSpc>
              <a:buNone/>
            </a:pPr>
            <a:endParaRPr lang="en-US" sz="3500" dirty="0" smtClean="0"/>
          </a:p>
          <a:p>
            <a:endParaRPr lang="en-US" sz="4000" dirty="0"/>
          </a:p>
          <a:p>
            <a:pPr>
              <a:buFontTx/>
              <a:buNone/>
            </a:pPr>
            <a:endParaRPr lang="en-US" sz="4000" dirty="0"/>
          </a:p>
        </p:txBody>
      </p:sp>
    </p:spTree>
    <p:extLst>
      <p:ext uri="{BB962C8B-B14F-4D97-AF65-F5344CB8AC3E}">
        <p14:creationId xmlns:p14="http://schemas.microsoft.com/office/powerpoint/2010/main" val="2290420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b="1" dirty="0"/>
              <a:t>Substance </a:t>
            </a:r>
            <a:r>
              <a:rPr lang="en-US" b="1" dirty="0" smtClean="0"/>
              <a:t>Use, HIV and HCV</a:t>
            </a:r>
            <a:endParaRPr lang="en-US" sz="2800" dirty="0"/>
          </a:p>
        </p:txBody>
      </p:sp>
      <p:sp>
        <p:nvSpPr>
          <p:cNvPr id="54275" name="Rectangle 3"/>
          <p:cNvSpPr>
            <a:spLocks noGrp="1" noChangeArrowheads="1"/>
          </p:cNvSpPr>
          <p:nvPr>
            <p:ph type="body" idx="1"/>
          </p:nvPr>
        </p:nvSpPr>
        <p:spPr>
          <a:xfrm>
            <a:off x="457200" y="1412776"/>
            <a:ext cx="8507288" cy="5445224"/>
          </a:xfrm>
        </p:spPr>
        <p:txBody>
          <a:bodyPr>
            <a:normAutofit fontScale="85000" lnSpcReduction="10000"/>
          </a:bodyPr>
          <a:lstStyle/>
          <a:p>
            <a:pPr>
              <a:lnSpc>
                <a:spcPct val="80000"/>
              </a:lnSpc>
            </a:pPr>
            <a:r>
              <a:rPr lang="en-US" sz="4200" dirty="0" smtClean="0"/>
              <a:t>10 </a:t>
            </a:r>
            <a:r>
              <a:rPr lang="en-US" sz="4200" dirty="0"/>
              <a:t>Quebec penitentiaries, </a:t>
            </a:r>
            <a:r>
              <a:rPr lang="en-US" sz="4200" dirty="0" smtClean="0"/>
              <a:t>survey (N=317), (1999)</a:t>
            </a:r>
            <a:r>
              <a:rPr lang="en-US" sz="4200" baseline="30000" dirty="0" smtClean="0"/>
              <a:t>3</a:t>
            </a:r>
            <a:r>
              <a:rPr lang="en-US" sz="4200" dirty="0" smtClean="0"/>
              <a:t> </a:t>
            </a:r>
            <a:endParaRPr lang="en-US" sz="4200" dirty="0"/>
          </a:p>
          <a:p>
            <a:pPr lvl="1">
              <a:lnSpc>
                <a:spcPct val="80000"/>
              </a:lnSpc>
            </a:pPr>
            <a:r>
              <a:rPr lang="en-US" sz="3800" dirty="0" smtClean="0"/>
              <a:t>16 </a:t>
            </a:r>
            <a:r>
              <a:rPr lang="en-US" sz="3800" dirty="0"/>
              <a:t>% alcohol, 29% drugs, 17% heroin 		</a:t>
            </a:r>
          </a:p>
          <a:p>
            <a:pPr>
              <a:lnSpc>
                <a:spcPct val="80000"/>
              </a:lnSpc>
            </a:pPr>
            <a:r>
              <a:rPr lang="en-US" sz="4200" dirty="0"/>
              <a:t>9 women’s federal </a:t>
            </a:r>
            <a:r>
              <a:rPr lang="en-US" sz="4200" dirty="0" smtClean="0"/>
              <a:t>facilities</a:t>
            </a:r>
            <a:r>
              <a:rPr lang="en-US" sz="4200" dirty="0"/>
              <a:t>, qualitative interviews, </a:t>
            </a:r>
            <a:r>
              <a:rPr lang="en-US" sz="4200" dirty="0" smtClean="0"/>
              <a:t>(2000/1)</a:t>
            </a:r>
            <a:r>
              <a:rPr lang="en-US" sz="4200" baseline="30000" dirty="0" smtClean="0"/>
              <a:t>4</a:t>
            </a:r>
            <a:r>
              <a:rPr lang="en-US" sz="4200" dirty="0" smtClean="0"/>
              <a:t> </a:t>
            </a:r>
            <a:endParaRPr lang="en-US" sz="4200" dirty="0"/>
          </a:p>
          <a:p>
            <a:pPr lvl="1">
              <a:lnSpc>
                <a:spcPct val="80000"/>
              </a:lnSpc>
            </a:pPr>
            <a:r>
              <a:rPr lang="en-US" sz="3800" dirty="0" smtClean="0"/>
              <a:t>20/105 </a:t>
            </a:r>
            <a:r>
              <a:rPr lang="en-US" sz="3800" dirty="0"/>
              <a:t>(19%) of participants engaging in </a:t>
            </a:r>
            <a:r>
              <a:rPr lang="en-US" sz="3800" dirty="0" smtClean="0"/>
              <a:t>IDU</a:t>
            </a:r>
          </a:p>
          <a:p>
            <a:pPr>
              <a:lnSpc>
                <a:spcPct val="80000"/>
              </a:lnSpc>
            </a:pPr>
            <a:r>
              <a:rPr lang="en-CA" sz="4200" dirty="0"/>
              <a:t>CSC, self reported, </a:t>
            </a:r>
            <a:r>
              <a:rPr lang="en-CA" sz="4200" dirty="0" smtClean="0"/>
              <a:t>2007</a:t>
            </a:r>
            <a:r>
              <a:rPr lang="en-US" sz="4200" baseline="30000" dirty="0" smtClean="0"/>
              <a:t>5</a:t>
            </a:r>
            <a:endParaRPr lang="en-CA" sz="4200" dirty="0" smtClean="0"/>
          </a:p>
          <a:p>
            <a:pPr lvl="1">
              <a:lnSpc>
                <a:spcPct val="80000"/>
              </a:lnSpc>
            </a:pPr>
            <a:r>
              <a:rPr lang="en-CA" sz="3800" dirty="0" smtClean="0"/>
              <a:t>31</a:t>
            </a:r>
            <a:r>
              <a:rPr lang="en-CA" sz="3800" dirty="0"/>
              <a:t>% HCV men; 37% HCV </a:t>
            </a:r>
            <a:r>
              <a:rPr lang="en-CA" sz="3800" dirty="0" smtClean="0"/>
              <a:t>women</a:t>
            </a:r>
          </a:p>
          <a:p>
            <a:pPr lvl="1">
              <a:lnSpc>
                <a:spcPct val="80000"/>
              </a:lnSpc>
            </a:pPr>
            <a:r>
              <a:rPr lang="en-CA" sz="4200" dirty="0" smtClean="0"/>
              <a:t>5</a:t>
            </a:r>
            <a:r>
              <a:rPr lang="en-CA" sz="4200" dirty="0"/>
              <a:t>% HIV men; 8% HIV </a:t>
            </a:r>
            <a:r>
              <a:rPr lang="en-CA" sz="4200" dirty="0" smtClean="0"/>
              <a:t>women</a:t>
            </a:r>
          </a:p>
          <a:p>
            <a:pPr lvl="1">
              <a:lnSpc>
                <a:spcPct val="80000"/>
              </a:lnSpc>
            </a:pPr>
            <a:r>
              <a:rPr lang="en-CA" sz="4200" dirty="0" smtClean="0"/>
              <a:t>22</a:t>
            </a:r>
            <a:r>
              <a:rPr lang="en-CA" sz="4200" dirty="0"/>
              <a:t>% men IDU; 29% women </a:t>
            </a:r>
            <a:r>
              <a:rPr lang="en-CA" sz="4200" dirty="0" smtClean="0"/>
              <a:t>IDU</a:t>
            </a:r>
            <a:r>
              <a:rPr lang="en-US" sz="4200" dirty="0" smtClean="0"/>
              <a:t>   </a:t>
            </a:r>
            <a:r>
              <a:rPr lang="en-US" dirty="0"/>
              <a:t>	 			</a:t>
            </a:r>
          </a:p>
          <a:p>
            <a:pPr>
              <a:lnSpc>
                <a:spcPct val="80000"/>
              </a:lnSpc>
              <a:buFontTx/>
              <a:buNone/>
            </a:pPr>
            <a:endParaRPr lang="en-US" sz="2800" dirty="0"/>
          </a:p>
          <a:p>
            <a:pPr lvl="1">
              <a:lnSpc>
                <a:spcPct val="80000"/>
              </a:lnSpc>
              <a:buFontTx/>
              <a:buNone/>
            </a:pPr>
            <a:r>
              <a:rPr lang="en-US" sz="200" dirty="0"/>
              <a:t>			</a:t>
            </a:r>
          </a:p>
          <a:p>
            <a:pPr lvl="1">
              <a:lnSpc>
                <a:spcPct val="80000"/>
              </a:lnSpc>
              <a:buFontTx/>
              <a:buNone/>
            </a:pPr>
            <a:r>
              <a:rPr lang="en-US" sz="200" dirty="0"/>
              <a:t>			</a:t>
            </a:r>
          </a:p>
          <a:p>
            <a:pPr>
              <a:lnSpc>
                <a:spcPct val="80000"/>
              </a:lnSpc>
            </a:pPr>
            <a:endParaRPr lang="en-US" sz="100" dirty="0"/>
          </a:p>
          <a:p>
            <a:pPr>
              <a:lnSpc>
                <a:spcPct val="80000"/>
              </a:lnSpc>
            </a:pPr>
            <a:endParaRPr lang="en-US" sz="100" dirty="0"/>
          </a:p>
        </p:txBody>
      </p:sp>
    </p:spTree>
    <p:extLst>
      <p:ext uri="{BB962C8B-B14F-4D97-AF65-F5344CB8AC3E}">
        <p14:creationId xmlns:p14="http://schemas.microsoft.com/office/powerpoint/2010/main" val="610239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i="1" dirty="0" smtClean="0"/>
              <a:t>Back in 1994.....</a:t>
            </a:r>
            <a:endParaRPr lang="en-CA" b="1" i="1" dirty="0"/>
          </a:p>
        </p:txBody>
      </p:sp>
      <p:pic>
        <p:nvPicPr>
          <p:cNvPr id="1026" name="Picture 2" descr="C:\Users\ruth.martin\Dropbox\DPAS presentation\BCCW.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fld id="{9C2B6C82-77CE-4043-A322-9C0F54AA5651}" type="slidenum">
              <a:rPr lang="en-CA" smtClean="0"/>
              <a:pPr/>
              <a:t>9</a:t>
            </a:fld>
            <a:endParaRPr lang="en-CA"/>
          </a:p>
        </p:txBody>
      </p:sp>
    </p:spTree>
    <p:extLst>
      <p:ext uri="{BB962C8B-B14F-4D97-AF65-F5344CB8AC3E}">
        <p14:creationId xmlns:p14="http://schemas.microsoft.com/office/powerpoint/2010/main" val="1326255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2541</TotalTime>
  <Words>2635</Words>
  <Application>Microsoft Office PowerPoint</Application>
  <PresentationFormat>On-screen Show (4:3)</PresentationFormat>
  <Paragraphs>241</Paragraphs>
  <Slides>27</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Office Theme</vt:lpstr>
      <vt:lpstr>Chart</vt:lpstr>
      <vt:lpstr>Acrobat Document</vt:lpstr>
      <vt:lpstr>PowerPoint Presentation</vt:lpstr>
      <vt:lpstr>PowerPoint Presentation</vt:lpstr>
      <vt:lpstr>PowerPoint Presentation</vt:lpstr>
      <vt:lpstr>PowerPoint Presentation</vt:lpstr>
      <vt:lpstr>PowerPoint Presentation</vt:lpstr>
      <vt:lpstr>Federal Correctional System</vt:lpstr>
      <vt:lpstr>Provincial Correctional System</vt:lpstr>
      <vt:lpstr>Substance Use, HIV and HCV</vt:lpstr>
      <vt:lpstr>Back in 1994.....</vt:lpstr>
      <vt:lpstr>PowerPoint Presentation</vt:lpstr>
      <vt:lpstr>PowerPoint Presentation</vt:lpstr>
      <vt:lpstr>Prevalence of reported SDU and IDU outside and inside BCCW  (n=104)</vt:lpstr>
      <vt:lpstr>Self-reported infectious disease status of women in BCCW </vt:lpstr>
      <vt:lpstr>Infectious disease transmission: reported risk factors in BCCW IDUs (n=22)</vt:lpstr>
      <vt:lpstr>PowerPoint Presentation</vt:lpstr>
      <vt:lpstr>Findings</vt:lpstr>
      <vt:lpstr>Controlled by Heroin on the outside</vt:lpstr>
      <vt:lpstr>Controlled by Heroin inside prison</vt:lpstr>
      <vt:lpstr>Controlled by Heroin inside prison</vt:lpstr>
      <vt:lpstr>The Resolve to Change</vt:lpstr>
      <vt:lpstr>Lack of Resources</vt:lpstr>
      <vt:lpstr>Then what?  …the KT</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Narratives of  Participatory Prison Health</dc:title>
  <dc:creator>Ruth Elwood Martin</dc:creator>
  <cp:lastModifiedBy>Ruth Elwood Martin</cp:lastModifiedBy>
  <cp:revision>243</cp:revision>
  <cp:lastPrinted>2013-02-06T07:28:38Z</cp:lastPrinted>
  <dcterms:created xsi:type="dcterms:W3CDTF">2012-02-29T06:38:40Z</dcterms:created>
  <dcterms:modified xsi:type="dcterms:W3CDTF">2014-01-27T09:18:29Z</dcterms:modified>
</cp:coreProperties>
</file>