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1" r:id="rId4"/>
    <p:sldId id="259" r:id="rId5"/>
    <p:sldId id="261" r:id="rId6"/>
    <p:sldId id="262" r:id="rId7"/>
    <p:sldId id="303" r:id="rId8"/>
    <p:sldId id="264" r:id="rId9"/>
    <p:sldId id="269" r:id="rId10"/>
    <p:sldId id="271" r:id="rId11"/>
    <p:sldId id="270" r:id="rId12"/>
    <p:sldId id="272" r:id="rId13"/>
    <p:sldId id="273" r:id="rId14"/>
    <p:sldId id="274" r:id="rId15"/>
    <p:sldId id="275" r:id="rId16"/>
    <p:sldId id="276" r:id="rId17"/>
    <p:sldId id="279" r:id="rId18"/>
    <p:sldId id="265" r:id="rId19"/>
    <p:sldId id="280" r:id="rId20"/>
    <p:sldId id="282" r:id="rId21"/>
    <p:sldId id="284" r:id="rId22"/>
    <p:sldId id="285" r:id="rId23"/>
    <p:sldId id="287" r:id="rId24"/>
    <p:sldId id="289" r:id="rId25"/>
    <p:sldId id="291" r:id="rId26"/>
    <p:sldId id="292" r:id="rId27"/>
    <p:sldId id="293" r:id="rId28"/>
    <p:sldId id="297" r:id="rId29"/>
    <p:sldId id="302" r:id="rId30"/>
    <p:sldId id="295" r:id="rId31"/>
    <p:sldId id="299" r:id="rId32"/>
    <p:sldId id="300" r:id="rId3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CCECFF"/>
    <a:srgbClr val="E8FCFE"/>
    <a:srgbClr val="E7F1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5" d="100"/>
          <a:sy n="115" d="100"/>
        </p:scale>
        <p:origin x="176" y="-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pieChart>
        <c:varyColors val="1"/>
        <c:ser>
          <c:idx val="0"/>
          <c:order val="0"/>
          <c:tx>
            <c:strRef>
              <c:f>Tabelle1!$B$1</c:f>
              <c:strCache>
                <c:ptCount val="1"/>
                <c:pt idx="0">
                  <c:v>Spalte2</c:v>
                </c:pt>
              </c:strCache>
            </c:strRef>
          </c:tx>
          <c:dLbls>
            <c:showLegendKey val="0"/>
            <c:showVal val="0"/>
            <c:showCatName val="0"/>
            <c:showSerName val="0"/>
            <c:showPercent val="1"/>
            <c:showBubbleSize val="0"/>
            <c:showLeaderLines val="1"/>
          </c:dLbls>
          <c:cat>
            <c:strRef>
              <c:f>Tabelle1!$A$2:$A$7</c:f>
              <c:strCache>
                <c:ptCount val="6"/>
                <c:pt idx="0">
                  <c:v>Till 1/2 year</c:v>
                </c:pt>
                <c:pt idx="1">
                  <c:v>1/2 - 1 year</c:v>
                </c:pt>
                <c:pt idx="2">
                  <c:v>1 - 2 years</c:v>
                </c:pt>
                <c:pt idx="3">
                  <c:v>2 - 4 years</c:v>
                </c:pt>
                <c:pt idx="4">
                  <c:v>More than 4 years</c:v>
                </c:pt>
                <c:pt idx="5">
                  <c:v>Undefinite</c:v>
                </c:pt>
              </c:strCache>
            </c:strRef>
          </c:cat>
          <c:val>
            <c:numRef>
              <c:f>Tabelle1!$B$2:$B$7</c:f>
              <c:numCache>
                <c:formatCode>General</c:formatCode>
                <c:ptCount val="6"/>
                <c:pt idx="0">
                  <c:v>4.0</c:v>
                </c:pt>
                <c:pt idx="1">
                  <c:v>6.0</c:v>
                </c:pt>
                <c:pt idx="2">
                  <c:v>11.0</c:v>
                </c:pt>
                <c:pt idx="3">
                  <c:v>18.0</c:v>
                </c:pt>
                <c:pt idx="4">
                  <c:v>22.0</c:v>
                </c:pt>
                <c:pt idx="5">
                  <c:v>41.0</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240E03FB-F6C6-47AC-8383-8DB364162923}" type="datetimeFigureOut">
              <a:rPr lang="de-CH" smtClean="0"/>
              <a:pPr/>
              <a:t>Jan 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9BC4483-97EA-49F3-8295-253E809E9757}" type="slidenum">
              <a:rPr lang="de-CH" smtClean="0"/>
              <a:pPr/>
              <a:t>‹#›</a:t>
            </a:fld>
            <a:endParaRPr lang="de-CH"/>
          </a:p>
        </p:txBody>
      </p:sp>
    </p:spTree>
    <p:extLst>
      <p:ext uri="{BB962C8B-B14F-4D97-AF65-F5344CB8AC3E}">
        <p14:creationId xmlns:p14="http://schemas.microsoft.com/office/powerpoint/2010/main" val="1272068703"/>
      </p:ext>
    </p:extLst>
  </p:cSld>
  <p:clrMapOvr>
    <a:masterClrMapping/>
  </p:clrMapOvr>
  <p:transition xmlns:p14="http://schemas.microsoft.com/office/powerpoint/2010/main">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240E03FB-F6C6-47AC-8383-8DB364162923}" type="datetimeFigureOut">
              <a:rPr lang="de-CH" smtClean="0"/>
              <a:pPr/>
              <a:t>Jan 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9BC4483-97EA-49F3-8295-253E809E9757}" type="slidenum">
              <a:rPr lang="de-CH" smtClean="0"/>
              <a:pPr/>
              <a:t>‹#›</a:t>
            </a:fld>
            <a:endParaRPr lang="de-CH"/>
          </a:p>
        </p:txBody>
      </p:sp>
    </p:spTree>
    <p:extLst>
      <p:ext uri="{BB962C8B-B14F-4D97-AF65-F5344CB8AC3E}">
        <p14:creationId xmlns:p14="http://schemas.microsoft.com/office/powerpoint/2010/main" val="663255817"/>
      </p:ext>
    </p:extLst>
  </p:cSld>
  <p:clrMapOvr>
    <a:masterClrMapping/>
  </p:clrMapOvr>
  <p:transition xmlns:p14="http://schemas.microsoft.com/office/powerpoint/2010/main">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240E03FB-F6C6-47AC-8383-8DB364162923}" type="datetimeFigureOut">
              <a:rPr lang="de-CH" smtClean="0"/>
              <a:pPr/>
              <a:t>Jan 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9BC4483-97EA-49F3-8295-253E809E9757}" type="slidenum">
              <a:rPr lang="de-CH" smtClean="0"/>
              <a:pPr/>
              <a:t>‹#›</a:t>
            </a:fld>
            <a:endParaRPr lang="de-CH"/>
          </a:p>
        </p:txBody>
      </p:sp>
    </p:spTree>
    <p:extLst>
      <p:ext uri="{BB962C8B-B14F-4D97-AF65-F5344CB8AC3E}">
        <p14:creationId xmlns:p14="http://schemas.microsoft.com/office/powerpoint/2010/main" val="3404046398"/>
      </p:ext>
    </p:extLst>
  </p:cSld>
  <p:clrMapOvr>
    <a:masterClrMapping/>
  </p:clrMapOvr>
  <p:transition xmlns:p14="http://schemas.microsoft.com/office/powerpoint/2010/mai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240E03FB-F6C6-47AC-8383-8DB364162923}" type="datetimeFigureOut">
              <a:rPr lang="de-CH" smtClean="0"/>
              <a:pPr/>
              <a:t>Jan 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9BC4483-97EA-49F3-8295-253E809E9757}" type="slidenum">
              <a:rPr lang="de-CH" smtClean="0"/>
              <a:pPr/>
              <a:t>‹#›</a:t>
            </a:fld>
            <a:endParaRPr lang="de-CH"/>
          </a:p>
        </p:txBody>
      </p:sp>
    </p:spTree>
    <p:extLst>
      <p:ext uri="{BB962C8B-B14F-4D97-AF65-F5344CB8AC3E}">
        <p14:creationId xmlns:p14="http://schemas.microsoft.com/office/powerpoint/2010/main" val="2051870782"/>
      </p:ext>
    </p:extLst>
  </p:cSld>
  <p:clrMapOvr>
    <a:masterClrMapping/>
  </p:clrMapOvr>
  <p:transition xmlns:p14="http://schemas.microsoft.com/office/powerpoint/2010/main">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240E03FB-F6C6-47AC-8383-8DB364162923}" type="datetimeFigureOut">
              <a:rPr lang="de-CH" smtClean="0"/>
              <a:pPr/>
              <a:t>Jan 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9BC4483-97EA-49F3-8295-253E809E9757}" type="slidenum">
              <a:rPr lang="de-CH" smtClean="0"/>
              <a:pPr/>
              <a:t>‹#›</a:t>
            </a:fld>
            <a:endParaRPr lang="de-CH"/>
          </a:p>
        </p:txBody>
      </p:sp>
    </p:spTree>
    <p:extLst>
      <p:ext uri="{BB962C8B-B14F-4D97-AF65-F5344CB8AC3E}">
        <p14:creationId xmlns:p14="http://schemas.microsoft.com/office/powerpoint/2010/main" val="615767884"/>
      </p:ext>
    </p:extLst>
  </p:cSld>
  <p:clrMapOvr>
    <a:masterClrMapping/>
  </p:clrMapOvr>
  <p:transition xmlns:p14="http://schemas.microsoft.com/office/powerpoint/2010/mai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240E03FB-F6C6-47AC-8383-8DB364162923}" type="datetimeFigureOut">
              <a:rPr lang="de-CH" smtClean="0"/>
              <a:pPr/>
              <a:t>Jan 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09BC4483-97EA-49F3-8295-253E809E9757}" type="slidenum">
              <a:rPr lang="de-CH" smtClean="0"/>
              <a:pPr/>
              <a:t>‹#›</a:t>
            </a:fld>
            <a:endParaRPr lang="de-CH"/>
          </a:p>
        </p:txBody>
      </p:sp>
    </p:spTree>
    <p:extLst>
      <p:ext uri="{BB962C8B-B14F-4D97-AF65-F5344CB8AC3E}">
        <p14:creationId xmlns:p14="http://schemas.microsoft.com/office/powerpoint/2010/main" val="573118825"/>
      </p:ext>
    </p:extLst>
  </p:cSld>
  <p:clrMapOvr>
    <a:masterClrMapping/>
  </p:clrMapOvr>
  <p:transition xmlns:p14="http://schemas.microsoft.com/office/powerpoint/2010/mai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240E03FB-F6C6-47AC-8383-8DB364162923}" type="datetimeFigureOut">
              <a:rPr lang="de-CH" smtClean="0"/>
              <a:pPr/>
              <a:t>Jan 17</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09BC4483-97EA-49F3-8295-253E809E9757}" type="slidenum">
              <a:rPr lang="de-CH" smtClean="0"/>
              <a:pPr/>
              <a:t>‹#›</a:t>
            </a:fld>
            <a:endParaRPr lang="de-CH"/>
          </a:p>
        </p:txBody>
      </p:sp>
    </p:spTree>
    <p:extLst>
      <p:ext uri="{BB962C8B-B14F-4D97-AF65-F5344CB8AC3E}">
        <p14:creationId xmlns:p14="http://schemas.microsoft.com/office/powerpoint/2010/main" val="4264367657"/>
      </p:ext>
    </p:extLst>
  </p:cSld>
  <p:clrMapOvr>
    <a:masterClrMapping/>
  </p:clrMapOvr>
  <p:transition xmlns:p14="http://schemas.microsoft.com/office/powerpoint/2010/main">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240E03FB-F6C6-47AC-8383-8DB364162923}" type="datetimeFigureOut">
              <a:rPr lang="de-CH" smtClean="0"/>
              <a:pPr/>
              <a:t>Jan 17</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09BC4483-97EA-49F3-8295-253E809E9757}" type="slidenum">
              <a:rPr lang="de-CH" smtClean="0"/>
              <a:pPr/>
              <a:t>‹#›</a:t>
            </a:fld>
            <a:endParaRPr lang="de-CH"/>
          </a:p>
        </p:txBody>
      </p:sp>
    </p:spTree>
    <p:extLst>
      <p:ext uri="{BB962C8B-B14F-4D97-AF65-F5344CB8AC3E}">
        <p14:creationId xmlns:p14="http://schemas.microsoft.com/office/powerpoint/2010/main" val="2566170569"/>
      </p:ext>
    </p:extLst>
  </p:cSld>
  <p:clrMapOvr>
    <a:masterClrMapping/>
  </p:clrMapOvr>
  <p:transition xmlns:p14="http://schemas.microsoft.com/office/powerpoint/2010/mai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40E03FB-F6C6-47AC-8383-8DB364162923}" type="datetimeFigureOut">
              <a:rPr lang="de-CH" smtClean="0"/>
              <a:pPr/>
              <a:t>Jan 17</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09BC4483-97EA-49F3-8295-253E809E9757}" type="slidenum">
              <a:rPr lang="de-CH" smtClean="0"/>
              <a:pPr/>
              <a:t>‹#›</a:t>
            </a:fld>
            <a:endParaRPr lang="de-CH"/>
          </a:p>
        </p:txBody>
      </p:sp>
    </p:spTree>
    <p:extLst>
      <p:ext uri="{BB962C8B-B14F-4D97-AF65-F5344CB8AC3E}">
        <p14:creationId xmlns:p14="http://schemas.microsoft.com/office/powerpoint/2010/main" val="3301224113"/>
      </p:ext>
    </p:extLst>
  </p:cSld>
  <p:clrMapOvr>
    <a:masterClrMapping/>
  </p:clrMapOvr>
  <p:transition xmlns:p14="http://schemas.microsoft.com/office/powerpoint/2010/main">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40E03FB-F6C6-47AC-8383-8DB364162923}" type="datetimeFigureOut">
              <a:rPr lang="de-CH" smtClean="0"/>
              <a:pPr/>
              <a:t>Jan 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09BC4483-97EA-49F3-8295-253E809E9757}" type="slidenum">
              <a:rPr lang="de-CH" smtClean="0"/>
              <a:pPr/>
              <a:t>‹#›</a:t>
            </a:fld>
            <a:endParaRPr lang="de-CH"/>
          </a:p>
        </p:txBody>
      </p:sp>
    </p:spTree>
    <p:extLst>
      <p:ext uri="{BB962C8B-B14F-4D97-AF65-F5344CB8AC3E}">
        <p14:creationId xmlns:p14="http://schemas.microsoft.com/office/powerpoint/2010/main" val="3032806879"/>
      </p:ext>
    </p:extLst>
  </p:cSld>
  <p:clrMapOvr>
    <a:masterClrMapping/>
  </p:clrMapOvr>
  <p:transition xmlns:p14="http://schemas.microsoft.com/office/powerpoint/2010/mai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40E03FB-F6C6-47AC-8383-8DB364162923}" type="datetimeFigureOut">
              <a:rPr lang="de-CH" smtClean="0"/>
              <a:pPr/>
              <a:t>Jan 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09BC4483-97EA-49F3-8295-253E809E9757}" type="slidenum">
              <a:rPr lang="de-CH" smtClean="0"/>
              <a:pPr/>
              <a:t>‹#›</a:t>
            </a:fld>
            <a:endParaRPr lang="de-CH"/>
          </a:p>
        </p:txBody>
      </p:sp>
    </p:spTree>
    <p:extLst>
      <p:ext uri="{BB962C8B-B14F-4D97-AF65-F5344CB8AC3E}">
        <p14:creationId xmlns:p14="http://schemas.microsoft.com/office/powerpoint/2010/main" val="2299072512"/>
      </p:ext>
    </p:extLst>
  </p:cSld>
  <p:clrMapOvr>
    <a:masterClrMapping/>
  </p:clrMapOvr>
  <p:transition xmlns:p14="http://schemas.microsoft.com/office/powerpoint/2010/main">
    <p:pull/>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
              <a:srgbClr val="CCECFF"/>
            </a:gs>
            <a:gs pos="53000">
              <a:srgbClr val="D4DEFF"/>
            </a:gs>
            <a:gs pos="83000">
              <a:srgbClr val="D4DEFF"/>
            </a:gs>
            <a:gs pos="100000">
              <a:srgbClr val="96AB94"/>
            </a:gs>
          </a:gsLst>
          <a:lin ang="2700000" scaled="1"/>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E03FB-F6C6-47AC-8383-8DB364162923}" type="datetimeFigureOut">
              <a:rPr lang="de-CH" smtClean="0"/>
              <a:pPr/>
              <a:t>Jan 17</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C4483-97EA-49F3-8295-253E809E9757}" type="slidenum">
              <a:rPr lang="de-CH" smtClean="0"/>
              <a:pPr/>
              <a:t>‹#›</a:t>
            </a:fld>
            <a:endParaRPr lang="de-CH"/>
          </a:p>
        </p:txBody>
      </p:sp>
    </p:spTree>
    <p:extLst>
      <p:ext uri="{BB962C8B-B14F-4D97-AF65-F5344CB8AC3E}">
        <p14:creationId xmlns:p14="http://schemas.microsoft.com/office/powerpoint/2010/main" val="1877351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3.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4.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620689"/>
            <a:ext cx="7772400" cy="1944215"/>
          </a:xfrm>
        </p:spPr>
        <p:txBody>
          <a:bodyPr/>
          <a:lstStyle/>
          <a:p>
            <a:r>
              <a:rPr lang="en-US" dirty="0" smtClean="0">
                <a:solidFill>
                  <a:srgbClr val="FF0000"/>
                </a:solidFill>
              </a:rPr>
              <a:t>In prison drugs do not enter! </a:t>
            </a:r>
            <a:endParaRPr lang="de-CH" dirty="0">
              <a:solidFill>
                <a:srgbClr val="FF0000"/>
              </a:solidFill>
            </a:endParaRPr>
          </a:p>
        </p:txBody>
      </p:sp>
      <p:sp>
        <p:nvSpPr>
          <p:cNvPr id="3" name="Untertitel 2"/>
          <p:cNvSpPr>
            <a:spLocks noGrp="1"/>
          </p:cNvSpPr>
          <p:nvPr>
            <p:ph type="subTitle" idx="1"/>
          </p:nvPr>
        </p:nvSpPr>
        <p:spPr>
          <a:xfrm>
            <a:off x="1371600" y="4869160"/>
            <a:ext cx="6400800" cy="769640"/>
          </a:xfrm>
        </p:spPr>
        <p:txBody>
          <a:bodyPr>
            <a:noAutofit/>
          </a:bodyPr>
          <a:lstStyle/>
          <a:p>
            <a:r>
              <a:rPr lang="en-US" sz="2800" dirty="0" smtClean="0">
                <a:solidFill>
                  <a:srgbClr val="0000FF"/>
                </a:solidFill>
              </a:rPr>
              <a:t>that's what the authorities mostly say…</a:t>
            </a:r>
          </a:p>
          <a:p>
            <a:r>
              <a:rPr lang="en-US" sz="2800" dirty="0" smtClean="0">
                <a:solidFill>
                  <a:srgbClr val="0000FF"/>
                </a:solidFill>
              </a:rPr>
              <a:t> </a:t>
            </a:r>
          </a:p>
          <a:p>
            <a:endParaRPr lang="de-CH" sz="2800" dirty="0">
              <a:solidFill>
                <a:srgbClr val="0000FF"/>
              </a:solidFill>
            </a:endParaRPr>
          </a:p>
        </p:txBody>
      </p:sp>
      <p:pic>
        <p:nvPicPr>
          <p:cNvPr id="1026" name="Picture 2" descr="C:\Users\mkob\AppData\Local\Microsoft\Windows\Temporary Internet Files\Content.IE5\O88VWLMI\MC90039103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2708920"/>
            <a:ext cx="1800199" cy="1656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588224" y="5605789"/>
            <a:ext cx="2376264" cy="954107"/>
          </a:xfrm>
          <a:prstGeom prst="rect">
            <a:avLst/>
          </a:prstGeom>
          <a:noFill/>
        </p:spPr>
        <p:txBody>
          <a:bodyPr wrap="square" rtlCol="0">
            <a:spAutoFit/>
          </a:bodyPr>
          <a:lstStyle/>
          <a:p>
            <a:r>
              <a:rPr lang="en-CA" sz="1400" dirty="0" smtClean="0">
                <a:solidFill>
                  <a:srgbClr val="0000FF"/>
                </a:solidFill>
              </a:rPr>
              <a:t>Daniela De </a:t>
            </a:r>
            <a:r>
              <a:rPr lang="en-CA" sz="1400" dirty="0" err="1" smtClean="0">
                <a:solidFill>
                  <a:srgbClr val="0000FF"/>
                </a:solidFill>
              </a:rPr>
              <a:t>Santis</a:t>
            </a:r>
            <a:endParaRPr lang="en-CA" sz="1400" dirty="0" smtClean="0">
              <a:solidFill>
                <a:srgbClr val="0000FF"/>
              </a:solidFill>
            </a:endParaRPr>
          </a:p>
          <a:p>
            <a:r>
              <a:rPr lang="en-CA" sz="1400" dirty="0" smtClean="0">
                <a:solidFill>
                  <a:srgbClr val="0000FF"/>
                </a:solidFill>
              </a:rPr>
              <a:t>Prevention coordinator</a:t>
            </a:r>
          </a:p>
          <a:p>
            <a:r>
              <a:rPr lang="en-CA" sz="1400" dirty="0" smtClean="0">
                <a:solidFill>
                  <a:srgbClr val="0000FF"/>
                </a:solidFill>
              </a:rPr>
              <a:t>Switzerland</a:t>
            </a:r>
          </a:p>
          <a:p>
            <a:r>
              <a:rPr lang="en-CA" sz="1400" dirty="0" smtClean="0">
                <a:solidFill>
                  <a:srgbClr val="0000FF"/>
                </a:solidFill>
              </a:rPr>
              <a:t>January 2014</a:t>
            </a:r>
            <a:endParaRPr lang="en-CA" sz="1400" dirty="0">
              <a:solidFill>
                <a:srgbClr val="0000FF"/>
              </a:solidFill>
            </a:endParaRPr>
          </a:p>
        </p:txBody>
      </p:sp>
    </p:spTree>
    <p:extLst>
      <p:ext uri="{BB962C8B-B14F-4D97-AF65-F5344CB8AC3E}">
        <p14:creationId xmlns:p14="http://schemas.microsoft.com/office/powerpoint/2010/main" val="1159411541"/>
      </p:ext>
    </p:extLst>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Weg zum Schloss"/>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5122" name="Text Box 2"/>
          <p:cNvSpPr txBox="1">
            <a:spLocks noChangeArrowheads="1"/>
          </p:cNvSpPr>
          <p:nvPr/>
        </p:nvSpPr>
        <p:spPr bwMode="auto">
          <a:xfrm>
            <a:off x="457200" y="304800"/>
            <a:ext cx="8229600" cy="1384995"/>
          </a:xfrm>
          <a:prstGeom prst="rect">
            <a:avLst/>
          </a:prstGeom>
          <a:noFill/>
          <a:ln w="9525">
            <a:noFill/>
            <a:miter lim="800000"/>
            <a:headEnd/>
            <a:tailEnd/>
          </a:ln>
        </p:spPr>
        <p:txBody>
          <a:bodyPr>
            <a:spAutoFit/>
          </a:bodyPr>
          <a:lstStyle/>
          <a:p>
            <a:pPr algn="ctr" eaLnBrk="0" hangingPunct="0"/>
            <a:r>
              <a:rPr lang="en-GB" sz="2800" b="1" dirty="0">
                <a:solidFill>
                  <a:srgbClr val="0000FF"/>
                </a:solidFill>
                <a:latin typeface="+mj-lt"/>
              </a:rPr>
              <a:t>The </a:t>
            </a:r>
            <a:r>
              <a:rPr lang="en-GB" sz="2800" b="1" dirty="0" err="1">
                <a:solidFill>
                  <a:srgbClr val="0000FF"/>
                </a:solidFill>
                <a:latin typeface="+mj-lt"/>
              </a:rPr>
              <a:t>Hindelbank</a:t>
            </a:r>
            <a:r>
              <a:rPr lang="en-GB" sz="2800" b="1" dirty="0">
                <a:solidFill>
                  <a:srgbClr val="0000FF"/>
                </a:solidFill>
                <a:latin typeface="+mj-lt"/>
              </a:rPr>
              <a:t> prison has been confronted with the problem of clandestine drug consumption for </a:t>
            </a:r>
            <a:r>
              <a:rPr lang="en-GB" sz="2800" b="1" dirty="0" smtClean="0">
                <a:solidFill>
                  <a:srgbClr val="0000FF"/>
                </a:solidFill>
                <a:latin typeface="+mj-lt"/>
              </a:rPr>
              <a:t>many years.</a:t>
            </a:r>
            <a:endParaRPr lang="en-GB" sz="2800" b="1" dirty="0">
              <a:solidFill>
                <a:srgbClr val="0000FF"/>
              </a:solidFill>
              <a:latin typeface="+mj-lt"/>
            </a:endParaRPr>
          </a:p>
        </p:txBody>
      </p:sp>
      <p:sp>
        <p:nvSpPr>
          <p:cNvPr id="5123" name="Text Box 3"/>
          <p:cNvSpPr txBox="1">
            <a:spLocks noChangeArrowheads="1"/>
          </p:cNvSpPr>
          <p:nvPr/>
        </p:nvSpPr>
        <p:spPr bwMode="auto">
          <a:xfrm>
            <a:off x="419100" y="2060848"/>
            <a:ext cx="8305800" cy="1384995"/>
          </a:xfrm>
          <a:prstGeom prst="rect">
            <a:avLst/>
          </a:prstGeom>
          <a:noFill/>
          <a:ln w="9525">
            <a:noFill/>
            <a:miter lim="800000"/>
            <a:headEnd/>
            <a:tailEnd/>
          </a:ln>
        </p:spPr>
        <p:txBody>
          <a:bodyPr wrap="square">
            <a:spAutoFit/>
          </a:bodyPr>
          <a:lstStyle/>
          <a:p>
            <a:pPr algn="ctr" eaLnBrk="0" hangingPunct="0">
              <a:spcBef>
                <a:spcPct val="50000"/>
              </a:spcBef>
            </a:pPr>
            <a:r>
              <a:rPr lang="en-US" sz="2800" b="1" dirty="0" smtClean="0">
                <a:solidFill>
                  <a:srgbClr val="0000FF"/>
                </a:solidFill>
                <a:latin typeface="+mj-lt"/>
              </a:rPr>
              <a:t>First </a:t>
            </a:r>
            <a:r>
              <a:rPr lang="en-US" sz="2800" b="1" dirty="0">
                <a:solidFill>
                  <a:srgbClr val="0000FF"/>
                </a:solidFill>
                <a:latin typeface="+mj-lt"/>
              </a:rPr>
              <a:t>time in 1987 was mentioned in the prison’s annual report about the exchange of used syringes between </a:t>
            </a:r>
            <a:r>
              <a:rPr lang="en-US" sz="2800" b="1" dirty="0" smtClean="0">
                <a:solidFill>
                  <a:srgbClr val="0000FF"/>
                </a:solidFill>
                <a:latin typeface="+mj-lt"/>
              </a:rPr>
              <a:t>prisoners.</a:t>
            </a:r>
            <a:endParaRPr lang="de-DE" sz="2800" b="1" dirty="0">
              <a:solidFill>
                <a:srgbClr val="0000FF"/>
              </a:solidFill>
              <a:latin typeface="+mj-lt"/>
            </a:endParaRPr>
          </a:p>
        </p:txBody>
      </p:sp>
      <p:sp>
        <p:nvSpPr>
          <p:cNvPr id="5124" name="Text Box 4"/>
          <p:cNvSpPr txBox="1">
            <a:spLocks noChangeArrowheads="1"/>
          </p:cNvSpPr>
          <p:nvPr/>
        </p:nvSpPr>
        <p:spPr bwMode="auto">
          <a:xfrm>
            <a:off x="611560" y="4437112"/>
            <a:ext cx="7920880" cy="1815882"/>
          </a:xfrm>
          <a:prstGeom prst="rect">
            <a:avLst/>
          </a:prstGeom>
          <a:noFill/>
          <a:ln w="9525">
            <a:noFill/>
            <a:miter lim="800000"/>
            <a:headEnd/>
            <a:tailEnd/>
          </a:ln>
        </p:spPr>
        <p:txBody>
          <a:bodyPr wrap="square">
            <a:spAutoFit/>
          </a:bodyPr>
          <a:lstStyle/>
          <a:p>
            <a:pPr algn="ctr" eaLnBrk="0" hangingPunct="0">
              <a:spcBef>
                <a:spcPct val="50000"/>
              </a:spcBef>
            </a:pPr>
            <a:r>
              <a:rPr lang="en-GB" sz="2800" b="1" dirty="0" smtClean="0">
                <a:solidFill>
                  <a:srgbClr val="0000FF"/>
                </a:solidFill>
                <a:latin typeface="+mj-lt"/>
              </a:rPr>
              <a:t>In </a:t>
            </a:r>
            <a:r>
              <a:rPr lang="en-GB" sz="2800" b="1" dirty="0">
                <a:solidFill>
                  <a:srgbClr val="0000FF"/>
                </a:solidFill>
                <a:latin typeface="+mj-lt"/>
              </a:rPr>
              <a:t>1991, an informal poll carried out by the </a:t>
            </a:r>
            <a:br>
              <a:rPr lang="en-GB" sz="2800" b="1" dirty="0">
                <a:solidFill>
                  <a:srgbClr val="0000FF"/>
                </a:solidFill>
                <a:latin typeface="+mj-lt"/>
              </a:rPr>
            </a:br>
            <a:r>
              <a:rPr lang="en-GB" sz="2800" b="1" dirty="0">
                <a:solidFill>
                  <a:srgbClr val="0000FF"/>
                </a:solidFill>
                <a:latin typeface="+mj-lt"/>
              </a:rPr>
              <a:t>penitentiary physician revealed alarming </a:t>
            </a:r>
            <a:r>
              <a:rPr lang="en-GB" sz="2800" b="1" dirty="0" smtClean="0">
                <a:solidFill>
                  <a:srgbClr val="0000FF"/>
                </a:solidFill>
                <a:latin typeface="+mj-lt"/>
              </a:rPr>
              <a:t>statistics about needle-sharing and transmission of infectious diseases.</a:t>
            </a:r>
            <a:endParaRPr lang="de-DE" sz="2800" b="1" dirty="0">
              <a:solidFill>
                <a:srgbClr val="0000FF"/>
              </a:solidFill>
              <a:latin typeface="+mj-lt"/>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ox(in)">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box(in)">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autoUpdateAnimBg="0"/>
      <p:bldP spid="512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685800"/>
            <a:ext cx="9144000" cy="2868613"/>
          </a:xfrm>
          <a:prstGeom prst="rect">
            <a:avLst/>
          </a:prstGeom>
          <a:noFill/>
          <a:ln w="9525">
            <a:noFill/>
            <a:miter lim="800000"/>
            <a:headEnd/>
            <a:tailEnd/>
          </a:ln>
        </p:spPr>
        <p:txBody>
          <a:bodyPr>
            <a:spAutoFit/>
          </a:bodyPr>
          <a:lstStyle/>
          <a:p>
            <a:pPr algn="ctr" eaLnBrk="0" hangingPunct="0"/>
            <a:r>
              <a:rPr lang="en-GB" sz="2800" b="1" dirty="0">
                <a:solidFill>
                  <a:srgbClr val="3333CC"/>
                </a:solidFill>
                <a:latin typeface="+mj-lt"/>
              </a:rPr>
              <a:t>It </a:t>
            </a:r>
            <a:r>
              <a:rPr lang="en-GB" sz="2800" b="1" dirty="0" smtClean="0">
                <a:solidFill>
                  <a:srgbClr val="3333CC"/>
                </a:solidFill>
                <a:latin typeface="+mj-lt"/>
              </a:rPr>
              <a:t>took </a:t>
            </a:r>
            <a:r>
              <a:rPr lang="en-GB" sz="2800" b="1" dirty="0">
                <a:solidFill>
                  <a:srgbClr val="3333CC"/>
                </a:solidFill>
                <a:latin typeface="+mj-lt"/>
              </a:rPr>
              <a:t>four years of legal and </a:t>
            </a:r>
            <a:br>
              <a:rPr lang="en-GB" sz="2800" b="1" dirty="0">
                <a:solidFill>
                  <a:srgbClr val="3333CC"/>
                </a:solidFill>
                <a:latin typeface="+mj-lt"/>
              </a:rPr>
            </a:br>
            <a:r>
              <a:rPr lang="en-GB" sz="2800" b="1" dirty="0">
                <a:solidFill>
                  <a:srgbClr val="3333CC"/>
                </a:solidFill>
                <a:latin typeface="+mj-lt"/>
              </a:rPr>
              <a:t>political clarification before the pilot </a:t>
            </a:r>
            <a:br>
              <a:rPr lang="en-GB" sz="2800" b="1" dirty="0">
                <a:solidFill>
                  <a:srgbClr val="3333CC"/>
                </a:solidFill>
                <a:latin typeface="+mj-lt"/>
              </a:rPr>
            </a:br>
            <a:r>
              <a:rPr lang="en-GB" sz="2800" b="1" dirty="0">
                <a:solidFill>
                  <a:srgbClr val="3333CC"/>
                </a:solidFill>
                <a:latin typeface="+mj-lt"/>
              </a:rPr>
              <a:t>project was realised in July 1994 with the </a:t>
            </a:r>
            <a:br>
              <a:rPr lang="en-GB" sz="2800" b="1" dirty="0">
                <a:solidFill>
                  <a:srgbClr val="3333CC"/>
                </a:solidFill>
                <a:latin typeface="+mj-lt"/>
              </a:rPr>
            </a:br>
            <a:r>
              <a:rPr lang="en-GB" sz="2800" b="1" dirty="0">
                <a:solidFill>
                  <a:srgbClr val="3333CC"/>
                </a:solidFill>
                <a:latin typeface="+mj-lt"/>
              </a:rPr>
              <a:t>financial support of the Swiss Federal Office of Public Health.</a:t>
            </a:r>
          </a:p>
          <a:p>
            <a:pPr eaLnBrk="0" hangingPunct="0">
              <a:spcBef>
                <a:spcPct val="50000"/>
              </a:spcBef>
            </a:pPr>
            <a:endParaRPr lang="de-DE" sz="2800" dirty="0">
              <a:solidFill>
                <a:srgbClr val="3333CC"/>
              </a:solidFill>
              <a:latin typeface="Times New Roman" pitchFamily="18" charset="0"/>
            </a:endParaRPr>
          </a:p>
        </p:txBody>
      </p:sp>
      <p:sp>
        <p:nvSpPr>
          <p:cNvPr id="3" name="Textfeld 2"/>
          <p:cNvSpPr txBox="1"/>
          <p:nvPr/>
        </p:nvSpPr>
        <p:spPr>
          <a:xfrm>
            <a:off x="1223628" y="4321923"/>
            <a:ext cx="6696744" cy="1384995"/>
          </a:xfrm>
          <a:prstGeom prst="rect">
            <a:avLst/>
          </a:prstGeom>
          <a:noFill/>
        </p:spPr>
        <p:txBody>
          <a:bodyPr wrap="square" rtlCol="0">
            <a:spAutoFit/>
          </a:bodyPr>
          <a:lstStyle/>
          <a:p>
            <a:pPr algn="ctr" eaLnBrk="0" hangingPunct="0">
              <a:spcBef>
                <a:spcPct val="50000"/>
              </a:spcBef>
            </a:pPr>
            <a:r>
              <a:rPr lang="en-GB" sz="2800" b="1" dirty="0" smtClean="0">
                <a:solidFill>
                  <a:srgbClr val="3333CC"/>
                </a:solidFill>
                <a:latin typeface="+mj-lt"/>
              </a:rPr>
              <a:t>The prevention program was aimed at all prisoners and, as far as suitable, at the relevant prison staff.</a:t>
            </a:r>
            <a:endParaRPr lang="de-DE" sz="2800" dirty="0">
              <a:solidFill>
                <a:srgbClr val="3333CC"/>
              </a:solidFill>
              <a:latin typeface="+mj-lt"/>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115616" y="1628800"/>
            <a:ext cx="6552728" cy="1477328"/>
          </a:xfrm>
          <a:prstGeom prst="rect">
            <a:avLst/>
          </a:prstGeom>
        </p:spPr>
        <p:txBody>
          <a:bodyPr wrap="square">
            <a:spAutoFit/>
          </a:bodyPr>
          <a:lstStyle/>
          <a:p>
            <a:pPr algn="ctr" eaLnBrk="0" hangingPunct="0">
              <a:spcBef>
                <a:spcPct val="50000"/>
              </a:spcBef>
            </a:pPr>
            <a:r>
              <a:rPr lang="en-GB" b="1" dirty="0" smtClean="0">
                <a:solidFill>
                  <a:srgbClr val="3333CC"/>
                </a:solidFill>
                <a:latin typeface="Times New Roman" pitchFamily="18" charset="0"/>
              </a:rPr>
              <a:t>The pilot project started with training for the relevant staff  focused  on </a:t>
            </a:r>
            <a:br>
              <a:rPr lang="en-GB" b="1" dirty="0" smtClean="0">
                <a:solidFill>
                  <a:srgbClr val="3333CC"/>
                </a:solidFill>
                <a:latin typeface="Times New Roman" pitchFamily="18" charset="0"/>
              </a:rPr>
            </a:br>
            <a:r>
              <a:rPr lang="en-GB" b="1" dirty="0" smtClean="0">
                <a:solidFill>
                  <a:srgbClr val="3333CC"/>
                </a:solidFill>
                <a:latin typeface="Times New Roman" pitchFamily="18" charset="0"/>
              </a:rPr>
              <a:t>topics as Drug addiction, Hepatitis and HIV- infections, corresponding protection measures and </a:t>
            </a:r>
            <a:br>
              <a:rPr lang="en-GB" b="1" dirty="0" smtClean="0">
                <a:solidFill>
                  <a:srgbClr val="3333CC"/>
                </a:solidFill>
                <a:latin typeface="Times New Roman" pitchFamily="18" charset="0"/>
              </a:rPr>
            </a:br>
            <a:r>
              <a:rPr lang="en-GB" b="1" dirty="0" smtClean="0">
                <a:solidFill>
                  <a:srgbClr val="3333CC"/>
                </a:solidFill>
                <a:latin typeface="Times New Roman" pitchFamily="18" charset="0"/>
              </a:rPr>
              <a:t>assistance in emergency cases involving drugs</a:t>
            </a:r>
            <a:endParaRPr lang="de-DE" dirty="0">
              <a:solidFill>
                <a:srgbClr val="3333CC"/>
              </a:solidFill>
              <a:latin typeface="Times New Roman" pitchFamily="18" charset="0"/>
            </a:endParaRPr>
          </a:p>
        </p:txBody>
      </p:sp>
      <p:sp>
        <p:nvSpPr>
          <p:cNvPr id="3" name="Rechteck 2"/>
          <p:cNvSpPr/>
          <p:nvPr/>
        </p:nvSpPr>
        <p:spPr>
          <a:xfrm>
            <a:off x="1403648" y="3789040"/>
            <a:ext cx="5760640" cy="1477328"/>
          </a:xfrm>
          <a:prstGeom prst="rect">
            <a:avLst/>
          </a:prstGeom>
        </p:spPr>
        <p:txBody>
          <a:bodyPr wrap="square">
            <a:spAutoFit/>
          </a:bodyPr>
          <a:lstStyle/>
          <a:p>
            <a:r>
              <a:rPr lang="en-GB" b="1" dirty="0" smtClean="0">
                <a:solidFill>
                  <a:srgbClr val="3333CC"/>
                </a:solidFill>
                <a:latin typeface="Times New Roman" pitchFamily="18" charset="0"/>
              </a:rPr>
              <a:t>And the prevention program was aimed at all prisoners. Included meetings, discussion and role plays. The Program was offered in German, French, English and Spanish</a:t>
            </a:r>
            <a:endParaRPr lang="de-DE" dirty="0" smtClean="0">
              <a:solidFill>
                <a:srgbClr val="3333CC"/>
              </a:solidFill>
              <a:latin typeface="Times New Roman" pitchFamily="18" charset="0"/>
            </a:endParaRPr>
          </a:p>
          <a:p>
            <a:endParaRPr lang="en-CA" dirty="0"/>
          </a:p>
        </p:txBody>
      </p:sp>
      <p:graphicFrame>
        <p:nvGraphicFramePr>
          <p:cNvPr id="2050" name="Object 6"/>
          <p:cNvGraphicFramePr>
            <a:graphicFrameLocks noChangeAspect="1"/>
          </p:cNvGraphicFramePr>
          <p:nvPr/>
        </p:nvGraphicFramePr>
        <p:xfrm>
          <a:off x="0" y="0"/>
          <a:ext cx="9144000" cy="6883400"/>
        </p:xfrm>
        <a:graphic>
          <a:graphicData uri="http://schemas.openxmlformats.org/presentationml/2006/ole">
            <mc:AlternateContent xmlns:mc="http://schemas.openxmlformats.org/markup-compatibility/2006">
              <mc:Choice xmlns:v="urn:schemas-microsoft-com:vml" Requires="v">
                <p:oleObj spid="_x0000_s2111" name="CorelPhotoPaint.Image.8" r:id="rId3" imgW="9752381" imgH="6501587" progId="">
                  <p:embed/>
                </p:oleObj>
              </mc:Choice>
              <mc:Fallback>
                <p:oleObj name="CorelPhotoPaint.Image.8" r:id="rId3" imgW="9752381" imgH="6501587" progId="">
                  <p:embed/>
                  <p:pic>
                    <p:nvPicPr>
                      <p:cNvPr id="0" name="Picture 61"/>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91440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Textfeld 4"/>
          <p:cNvSpPr txBox="1"/>
          <p:nvPr/>
        </p:nvSpPr>
        <p:spPr>
          <a:xfrm>
            <a:off x="2411760" y="1124744"/>
            <a:ext cx="4320480" cy="584775"/>
          </a:xfrm>
          <a:prstGeom prst="rect">
            <a:avLst/>
          </a:prstGeom>
          <a:noFill/>
        </p:spPr>
        <p:txBody>
          <a:bodyPr wrap="square" rtlCol="0">
            <a:spAutoFit/>
          </a:bodyPr>
          <a:lstStyle/>
          <a:p>
            <a:pPr algn="ctr" eaLnBrk="0" hangingPunct="0"/>
            <a:r>
              <a:rPr lang="en-GB" sz="3200" b="1" dirty="0" smtClean="0">
                <a:solidFill>
                  <a:srgbClr val="0000FF"/>
                </a:solidFill>
                <a:latin typeface="+mj-lt"/>
              </a:rPr>
              <a:t>Drug Consumption</a:t>
            </a:r>
            <a:endParaRPr lang="de-DE" sz="3200" dirty="0">
              <a:solidFill>
                <a:srgbClr val="0000FF"/>
              </a:solidFill>
              <a:latin typeface="+mj-lt"/>
            </a:endParaRPr>
          </a:p>
        </p:txBody>
      </p:sp>
      <p:sp>
        <p:nvSpPr>
          <p:cNvPr id="6" name="Textfeld 5"/>
          <p:cNvSpPr txBox="1"/>
          <p:nvPr/>
        </p:nvSpPr>
        <p:spPr>
          <a:xfrm>
            <a:off x="1403648" y="2924944"/>
            <a:ext cx="184731" cy="369332"/>
          </a:xfrm>
          <a:prstGeom prst="rect">
            <a:avLst/>
          </a:prstGeom>
          <a:noFill/>
        </p:spPr>
        <p:txBody>
          <a:bodyPr wrap="none" rtlCol="0">
            <a:spAutoFit/>
          </a:bodyPr>
          <a:lstStyle/>
          <a:p>
            <a:endParaRPr lang="en-CA"/>
          </a:p>
        </p:txBody>
      </p:sp>
      <p:sp>
        <p:nvSpPr>
          <p:cNvPr id="7" name="Textfeld 6"/>
          <p:cNvSpPr txBox="1"/>
          <p:nvPr/>
        </p:nvSpPr>
        <p:spPr>
          <a:xfrm>
            <a:off x="1295636" y="3106128"/>
            <a:ext cx="6552728" cy="3108543"/>
          </a:xfrm>
          <a:prstGeom prst="rect">
            <a:avLst/>
          </a:prstGeom>
          <a:noFill/>
        </p:spPr>
        <p:txBody>
          <a:bodyPr wrap="square" rtlCol="0">
            <a:spAutoFit/>
          </a:bodyPr>
          <a:lstStyle/>
          <a:p>
            <a:pPr algn="ctr" eaLnBrk="0" hangingPunct="0">
              <a:spcBef>
                <a:spcPct val="50000"/>
              </a:spcBef>
            </a:pPr>
            <a:r>
              <a:rPr lang="en-GB" sz="2800" b="1" dirty="0" smtClean="0">
                <a:solidFill>
                  <a:srgbClr val="3333CC"/>
                </a:solidFill>
                <a:latin typeface="+mj-lt"/>
              </a:rPr>
              <a:t>According to data gathered from the prisoners, both legal and illegal drugs- ranging from tobacco, alcohol and cannabis to tranquillizers, painkiller and sedatives, to heroin and cocaine are more or less frequently consumed at </a:t>
            </a:r>
            <a:r>
              <a:rPr lang="en-GB" sz="2800" b="1" dirty="0" err="1" smtClean="0">
                <a:solidFill>
                  <a:srgbClr val="3333CC"/>
                </a:solidFill>
                <a:latin typeface="+mj-lt"/>
              </a:rPr>
              <a:t>Hindelbank</a:t>
            </a:r>
            <a:r>
              <a:rPr lang="en-GB" sz="2800" b="1" dirty="0" smtClean="0">
                <a:solidFill>
                  <a:srgbClr val="3333CC"/>
                </a:solidFill>
                <a:latin typeface="+mj-lt"/>
              </a:rPr>
              <a:t> prison.</a:t>
            </a:r>
            <a:endParaRPr lang="de-DE" sz="2800" b="1" dirty="0">
              <a:solidFill>
                <a:srgbClr val="3333CC"/>
              </a:solidFill>
              <a:latin typeface="+mj-lt"/>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99592" y="1700808"/>
            <a:ext cx="7344816" cy="1815882"/>
          </a:xfrm>
          <a:prstGeom prst="rect">
            <a:avLst/>
          </a:prstGeom>
          <a:noFill/>
        </p:spPr>
        <p:txBody>
          <a:bodyPr wrap="square" rtlCol="0">
            <a:spAutoFit/>
          </a:bodyPr>
          <a:lstStyle/>
          <a:p>
            <a:pPr algn="ctr"/>
            <a:r>
              <a:rPr lang="en-CA" sz="2800" dirty="0" smtClean="0">
                <a:solidFill>
                  <a:srgbClr val="0000FF"/>
                </a:solidFill>
              </a:rPr>
              <a:t>The primary goal of the prevention program at </a:t>
            </a:r>
            <a:r>
              <a:rPr lang="en-CA" sz="2800" dirty="0" err="1" smtClean="0">
                <a:solidFill>
                  <a:srgbClr val="0000FF"/>
                </a:solidFill>
              </a:rPr>
              <a:t>Hindelbank</a:t>
            </a:r>
            <a:r>
              <a:rPr lang="en-CA" sz="2800" dirty="0" smtClean="0">
                <a:solidFill>
                  <a:srgbClr val="0000FF"/>
                </a:solidFill>
              </a:rPr>
              <a:t> prison includes, in particular, the syringe exchange, to achieve inmate abstinence from drug use.</a:t>
            </a:r>
            <a:endParaRPr lang="en-CA" sz="2800" dirty="0">
              <a:solidFill>
                <a:srgbClr val="0000FF"/>
              </a:solidFill>
            </a:endParaRPr>
          </a:p>
        </p:txBody>
      </p:sp>
      <p:sp>
        <p:nvSpPr>
          <p:cNvPr id="3" name="Textfeld 2"/>
          <p:cNvSpPr txBox="1"/>
          <p:nvPr/>
        </p:nvSpPr>
        <p:spPr>
          <a:xfrm>
            <a:off x="899592" y="3933056"/>
            <a:ext cx="7344816" cy="523220"/>
          </a:xfrm>
          <a:prstGeom prst="rect">
            <a:avLst/>
          </a:prstGeom>
          <a:noFill/>
        </p:spPr>
        <p:txBody>
          <a:bodyPr wrap="square" rtlCol="0">
            <a:spAutoFit/>
          </a:bodyPr>
          <a:lstStyle/>
          <a:p>
            <a:pPr algn="ctr"/>
            <a:r>
              <a:rPr lang="en-CA" sz="2800" dirty="0" smtClean="0">
                <a:solidFill>
                  <a:srgbClr val="0000FF"/>
                </a:solidFill>
              </a:rPr>
              <a:t>Our secondary goal is the harm reduction.</a:t>
            </a:r>
            <a:endParaRPr lang="en-CA" sz="2800" dirty="0">
              <a:solidFill>
                <a:srgbClr val="0000FF"/>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lum bright="70000" contrast="-70000"/>
          </a:blip>
          <a:srcRect/>
          <a:stretch>
            <a:fillRect/>
          </a:stretch>
        </p:blipFill>
        <p:spPr bwMode="auto">
          <a:xfrm>
            <a:off x="-49189" y="0"/>
            <a:ext cx="9193189" cy="6857999"/>
          </a:xfrm>
          <a:prstGeom prst="rect">
            <a:avLst/>
          </a:prstGeom>
          <a:noFill/>
          <a:ln w="9525">
            <a:noFill/>
            <a:miter lim="800000"/>
            <a:headEnd/>
            <a:tailEnd/>
          </a:ln>
          <a:effectLst/>
        </p:spPr>
      </p:pic>
      <p:sp>
        <p:nvSpPr>
          <p:cNvPr id="2" name="Textfeld 1"/>
          <p:cNvSpPr txBox="1"/>
          <p:nvPr/>
        </p:nvSpPr>
        <p:spPr>
          <a:xfrm>
            <a:off x="467544" y="764704"/>
            <a:ext cx="8136904" cy="954107"/>
          </a:xfrm>
          <a:prstGeom prst="rect">
            <a:avLst/>
          </a:prstGeom>
          <a:noFill/>
        </p:spPr>
        <p:txBody>
          <a:bodyPr wrap="square" rtlCol="0">
            <a:spAutoFit/>
          </a:bodyPr>
          <a:lstStyle/>
          <a:p>
            <a:r>
              <a:rPr lang="en-US" sz="2800" dirty="0" smtClean="0">
                <a:solidFill>
                  <a:srgbClr val="0000FF"/>
                </a:solidFill>
              </a:rPr>
              <a:t>We are trying to achieve the abstinence through two strategies: </a:t>
            </a:r>
            <a:endParaRPr lang="en-CA" sz="2800" dirty="0">
              <a:solidFill>
                <a:srgbClr val="0000FF"/>
              </a:solidFill>
            </a:endParaRPr>
          </a:p>
        </p:txBody>
      </p:sp>
      <p:sp>
        <p:nvSpPr>
          <p:cNvPr id="3" name="Textfeld 2"/>
          <p:cNvSpPr txBox="1"/>
          <p:nvPr/>
        </p:nvSpPr>
        <p:spPr>
          <a:xfrm>
            <a:off x="611560" y="2060848"/>
            <a:ext cx="4392488" cy="523220"/>
          </a:xfrm>
          <a:prstGeom prst="rect">
            <a:avLst/>
          </a:prstGeom>
          <a:noFill/>
        </p:spPr>
        <p:txBody>
          <a:bodyPr wrap="square" rtlCol="0">
            <a:spAutoFit/>
          </a:bodyPr>
          <a:lstStyle/>
          <a:p>
            <a:r>
              <a:rPr lang="en-CA" sz="2800" b="1" dirty="0" smtClean="0">
                <a:solidFill>
                  <a:srgbClr val="0000FF"/>
                </a:solidFill>
              </a:rPr>
              <a:t>First goal repression:</a:t>
            </a:r>
            <a:endParaRPr lang="en-CA" sz="2800" b="1" dirty="0">
              <a:solidFill>
                <a:srgbClr val="0000FF"/>
              </a:solidFill>
            </a:endParaRPr>
          </a:p>
        </p:txBody>
      </p:sp>
      <p:sp>
        <p:nvSpPr>
          <p:cNvPr id="4" name="Textfeld 3"/>
          <p:cNvSpPr txBox="1"/>
          <p:nvPr/>
        </p:nvSpPr>
        <p:spPr>
          <a:xfrm>
            <a:off x="683568" y="2780928"/>
            <a:ext cx="6840760" cy="2185214"/>
          </a:xfrm>
          <a:prstGeom prst="rect">
            <a:avLst/>
          </a:prstGeom>
          <a:noFill/>
        </p:spPr>
        <p:txBody>
          <a:bodyPr wrap="square" rtlCol="0">
            <a:spAutoFit/>
          </a:bodyPr>
          <a:lstStyle/>
          <a:p>
            <a:pPr>
              <a:buFontTx/>
              <a:buChar char="-"/>
            </a:pPr>
            <a:r>
              <a:rPr lang="en-CA" sz="2800" dirty="0" smtClean="0"/>
              <a:t> </a:t>
            </a:r>
            <a:r>
              <a:rPr lang="en-CA" sz="2800" dirty="0" smtClean="0">
                <a:solidFill>
                  <a:srgbClr val="0000FF"/>
                </a:solidFill>
              </a:rPr>
              <a:t>Prisoners control </a:t>
            </a:r>
          </a:p>
          <a:p>
            <a:pPr>
              <a:buFontTx/>
              <a:buChar char="-"/>
            </a:pPr>
            <a:r>
              <a:rPr lang="en-CA" sz="2800" dirty="0" smtClean="0">
                <a:solidFill>
                  <a:srgbClr val="0000FF"/>
                </a:solidFill>
              </a:rPr>
              <a:t> Cell control </a:t>
            </a:r>
          </a:p>
          <a:p>
            <a:pPr>
              <a:buFontTx/>
              <a:buChar char="-"/>
            </a:pPr>
            <a:r>
              <a:rPr lang="en-CA" sz="2800" dirty="0" smtClean="0">
                <a:solidFill>
                  <a:srgbClr val="0000FF"/>
                </a:solidFill>
              </a:rPr>
              <a:t> Urine testing </a:t>
            </a:r>
          </a:p>
          <a:p>
            <a:pPr>
              <a:buFontTx/>
              <a:buChar char="-"/>
            </a:pPr>
            <a:r>
              <a:rPr lang="en-CA" sz="2800" dirty="0" smtClean="0">
                <a:solidFill>
                  <a:srgbClr val="0000FF"/>
                </a:solidFill>
              </a:rPr>
              <a:t> Control of all incoming post and packages</a:t>
            </a:r>
          </a:p>
          <a:p>
            <a:pPr>
              <a:buFontTx/>
              <a:buChar char="-"/>
            </a:pPr>
            <a:endParaRPr lang="en-CA" sz="2400" dirty="0">
              <a:solidFill>
                <a:srgbClr val="0000FF"/>
              </a:solidFill>
            </a:endParaRPr>
          </a:p>
        </p:txBody>
      </p:sp>
      <p:sp>
        <p:nvSpPr>
          <p:cNvPr id="6" name="Textfeld 5"/>
          <p:cNvSpPr txBox="1"/>
          <p:nvPr/>
        </p:nvSpPr>
        <p:spPr>
          <a:xfrm>
            <a:off x="683568" y="5013176"/>
            <a:ext cx="8136904" cy="523220"/>
          </a:xfrm>
          <a:prstGeom prst="rect">
            <a:avLst/>
          </a:prstGeom>
          <a:noFill/>
        </p:spPr>
        <p:txBody>
          <a:bodyPr wrap="square" rtlCol="0">
            <a:spAutoFit/>
          </a:bodyPr>
          <a:lstStyle/>
          <a:p>
            <a:r>
              <a:rPr lang="en-CA" sz="2800" dirty="0" smtClean="0">
                <a:solidFill>
                  <a:srgbClr val="0000FF"/>
                </a:solidFill>
              </a:rPr>
              <a:t>If we find something irregular, it will leads to sanctions. </a:t>
            </a:r>
            <a:endParaRPr lang="en-CA" sz="2800" dirty="0">
              <a:solidFill>
                <a:srgbClr val="0000FF"/>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43608" y="1484784"/>
            <a:ext cx="3096344" cy="523220"/>
          </a:xfrm>
          <a:prstGeom prst="rect">
            <a:avLst/>
          </a:prstGeom>
          <a:noFill/>
        </p:spPr>
        <p:txBody>
          <a:bodyPr wrap="square" rtlCol="0">
            <a:spAutoFit/>
          </a:bodyPr>
          <a:lstStyle/>
          <a:p>
            <a:r>
              <a:rPr lang="en-CA" sz="2800" b="1" dirty="0" smtClean="0">
                <a:solidFill>
                  <a:srgbClr val="0000FF"/>
                </a:solidFill>
              </a:rPr>
              <a:t>Secondary goal:</a:t>
            </a:r>
            <a:endParaRPr lang="en-CA" sz="2800" b="1" dirty="0">
              <a:solidFill>
                <a:srgbClr val="0000FF"/>
              </a:solidFill>
            </a:endParaRPr>
          </a:p>
        </p:txBody>
      </p:sp>
      <p:sp>
        <p:nvSpPr>
          <p:cNvPr id="3" name="Textfeld 2"/>
          <p:cNvSpPr txBox="1"/>
          <p:nvPr/>
        </p:nvSpPr>
        <p:spPr>
          <a:xfrm>
            <a:off x="971600" y="2924944"/>
            <a:ext cx="7056784" cy="2246769"/>
          </a:xfrm>
          <a:prstGeom prst="rect">
            <a:avLst/>
          </a:prstGeom>
          <a:noFill/>
        </p:spPr>
        <p:txBody>
          <a:bodyPr wrap="square" rtlCol="0">
            <a:spAutoFit/>
          </a:bodyPr>
          <a:lstStyle/>
          <a:p>
            <a:r>
              <a:rPr lang="en-CA" sz="2800" dirty="0" smtClean="0">
                <a:solidFill>
                  <a:srgbClr val="0000FF"/>
                </a:solidFill>
              </a:rPr>
              <a:t>Harm reduction</a:t>
            </a:r>
          </a:p>
          <a:p>
            <a:endParaRPr lang="en-CA" sz="2800" dirty="0" smtClean="0">
              <a:solidFill>
                <a:srgbClr val="0000FF"/>
              </a:solidFill>
            </a:endParaRPr>
          </a:p>
          <a:p>
            <a:r>
              <a:rPr lang="en-CA" sz="2800" dirty="0" smtClean="0">
                <a:solidFill>
                  <a:srgbClr val="0000FF"/>
                </a:solidFill>
              </a:rPr>
              <a:t>Through syringe exchange, regular counseling and accompaniment by the prevention coordinator.   </a:t>
            </a:r>
            <a:endParaRPr lang="en-CA" sz="2800" dirty="0">
              <a:solidFill>
                <a:srgbClr val="0000FF"/>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12340" y="836712"/>
            <a:ext cx="7128792" cy="954107"/>
          </a:xfrm>
          <a:prstGeom prst="rect">
            <a:avLst/>
          </a:prstGeom>
          <a:noFill/>
        </p:spPr>
        <p:txBody>
          <a:bodyPr wrap="square" rtlCol="0">
            <a:spAutoFit/>
          </a:bodyPr>
          <a:lstStyle/>
          <a:p>
            <a:r>
              <a:rPr lang="en-CA" sz="2800" dirty="0" smtClean="0">
                <a:solidFill>
                  <a:srgbClr val="0000FF"/>
                </a:solidFill>
              </a:rPr>
              <a:t>I meet personally with every new inmate upon entry to the prison.</a:t>
            </a:r>
            <a:endParaRPr lang="en-CA" sz="2800" dirty="0">
              <a:solidFill>
                <a:srgbClr val="0000FF"/>
              </a:solidFill>
            </a:endParaRPr>
          </a:p>
        </p:txBody>
      </p:sp>
      <p:sp>
        <p:nvSpPr>
          <p:cNvPr id="3" name="Textfeld 2"/>
          <p:cNvSpPr txBox="1"/>
          <p:nvPr/>
        </p:nvSpPr>
        <p:spPr>
          <a:xfrm>
            <a:off x="539552" y="1988840"/>
            <a:ext cx="7579832" cy="954107"/>
          </a:xfrm>
          <a:prstGeom prst="rect">
            <a:avLst/>
          </a:prstGeom>
          <a:noFill/>
        </p:spPr>
        <p:txBody>
          <a:bodyPr wrap="square" rtlCol="0">
            <a:spAutoFit/>
          </a:bodyPr>
          <a:lstStyle/>
          <a:p>
            <a:r>
              <a:rPr lang="en-CA" sz="2800" dirty="0" smtClean="0">
                <a:solidFill>
                  <a:srgbClr val="0000FF"/>
                </a:solidFill>
              </a:rPr>
              <a:t>Inmates are provided with information such as HIV; HCV; HBV and other STD’S.</a:t>
            </a:r>
            <a:endParaRPr lang="en-CA" sz="2800" dirty="0">
              <a:solidFill>
                <a:srgbClr val="0000FF"/>
              </a:solidFill>
            </a:endParaRPr>
          </a:p>
        </p:txBody>
      </p:sp>
      <p:sp>
        <p:nvSpPr>
          <p:cNvPr id="4" name="Textfeld 3"/>
          <p:cNvSpPr txBox="1"/>
          <p:nvPr/>
        </p:nvSpPr>
        <p:spPr>
          <a:xfrm>
            <a:off x="539552" y="3151874"/>
            <a:ext cx="7507824" cy="523220"/>
          </a:xfrm>
          <a:prstGeom prst="rect">
            <a:avLst/>
          </a:prstGeom>
          <a:noFill/>
        </p:spPr>
        <p:txBody>
          <a:bodyPr wrap="square" rtlCol="0">
            <a:spAutoFit/>
          </a:bodyPr>
          <a:lstStyle/>
          <a:p>
            <a:r>
              <a:rPr lang="en-CA" sz="2800" dirty="0" smtClean="0">
                <a:solidFill>
                  <a:srgbClr val="0000FF"/>
                </a:solidFill>
              </a:rPr>
              <a:t>Review of their history of drug use.</a:t>
            </a:r>
            <a:endParaRPr lang="en-CA" sz="2800" dirty="0">
              <a:solidFill>
                <a:srgbClr val="0000FF"/>
              </a:solidFill>
            </a:endParaRPr>
          </a:p>
        </p:txBody>
      </p:sp>
      <p:sp>
        <p:nvSpPr>
          <p:cNvPr id="5" name="Textfeld 4"/>
          <p:cNvSpPr txBox="1"/>
          <p:nvPr/>
        </p:nvSpPr>
        <p:spPr>
          <a:xfrm>
            <a:off x="612449" y="4005064"/>
            <a:ext cx="7632848" cy="1384995"/>
          </a:xfrm>
          <a:prstGeom prst="rect">
            <a:avLst/>
          </a:prstGeom>
          <a:noFill/>
        </p:spPr>
        <p:txBody>
          <a:bodyPr wrap="square" rtlCol="0">
            <a:spAutoFit/>
          </a:bodyPr>
          <a:lstStyle/>
          <a:p>
            <a:r>
              <a:rPr lang="en-CA" sz="2800" dirty="0" smtClean="0">
                <a:solidFill>
                  <a:srgbClr val="0000FF"/>
                </a:solidFill>
              </a:rPr>
              <a:t>If there exists a drug-history prior entry in Prison. </a:t>
            </a:r>
          </a:p>
          <a:p>
            <a:r>
              <a:rPr lang="en-CA" sz="2800" dirty="0" smtClean="0">
                <a:solidFill>
                  <a:srgbClr val="0000FF"/>
                </a:solidFill>
              </a:rPr>
              <a:t>If they have had so, provide them with all the information about syringe exchange  program.</a:t>
            </a:r>
            <a:endParaRPr lang="en-CA" sz="2800" dirty="0">
              <a:solidFill>
                <a:srgbClr val="0000FF"/>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a:effectLst/>
        </p:spPr>
      </p:pic>
      <p:sp>
        <p:nvSpPr>
          <p:cNvPr id="3" name="Rechteck 2"/>
          <p:cNvSpPr/>
          <p:nvPr/>
        </p:nvSpPr>
        <p:spPr>
          <a:xfrm>
            <a:off x="971600" y="4221088"/>
            <a:ext cx="7200800" cy="1938992"/>
          </a:xfrm>
          <a:prstGeom prst="rect">
            <a:avLst/>
          </a:prstGeom>
        </p:spPr>
        <p:txBody>
          <a:bodyPr wrap="square">
            <a:spAutoFit/>
          </a:bodyPr>
          <a:lstStyle/>
          <a:p>
            <a:r>
              <a:rPr lang="en-CA" sz="2400" dirty="0" smtClean="0">
                <a:solidFill>
                  <a:srgbClr val="0000FF"/>
                </a:solidFill>
              </a:rPr>
              <a:t>Used syringes can be exchanged at the distributing machines located in any section of the prison in relatively private areas. Like cupboards in recreational areas and storage areas for cleaning equipment for inmates.</a:t>
            </a:r>
            <a:endParaRPr lang="en-CA" sz="2400" dirty="0">
              <a:solidFill>
                <a:srgbClr val="0000FF"/>
              </a:solidFill>
            </a:endParaRPr>
          </a:p>
        </p:txBody>
      </p:sp>
      <p:sp>
        <p:nvSpPr>
          <p:cNvPr id="5" name="Rechteck 4"/>
          <p:cNvSpPr/>
          <p:nvPr/>
        </p:nvSpPr>
        <p:spPr>
          <a:xfrm>
            <a:off x="971600" y="620688"/>
            <a:ext cx="7200800" cy="1200329"/>
          </a:xfrm>
          <a:prstGeom prst="rect">
            <a:avLst/>
          </a:prstGeom>
        </p:spPr>
        <p:txBody>
          <a:bodyPr wrap="square">
            <a:spAutoFit/>
          </a:bodyPr>
          <a:lstStyle/>
          <a:p>
            <a:r>
              <a:rPr lang="en-CA" sz="2400" dirty="0" smtClean="0">
                <a:solidFill>
                  <a:srgbClr val="0000FF"/>
                </a:solidFill>
              </a:rPr>
              <a:t>The drug injecting addicts get, if so desired, a maximum of one complete syringe with filter, five additional needles, sterile swabs, one spoon in a transparent box.</a:t>
            </a:r>
            <a:endParaRPr lang="en-CA" sz="2400" dirty="0">
              <a:solidFill>
                <a:srgbClr val="0000FF"/>
              </a:solidFill>
            </a:endParaRPr>
          </a:p>
        </p:txBody>
      </p:sp>
      <p:sp>
        <p:nvSpPr>
          <p:cNvPr id="6" name="Rechteck 5"/>
          <p:cNvSpPr/>
          <p:nvPr/>
        </p:nvSpPr>
        <p:spPr>
          <a:xfrm>
            <a:off x="971600" y="2420888"/>
            <a:ext cx="7200800" cy="1200329"/>
          </a:xfrm>
          <a:prstGeom prst="rect">
            <a:avLst/>
          </a:prstGeom>
        </p:spPr>
        <p:txBody>
          <a:bodyPr wrap="square">
            <a:spAutoFit/>
          </a:bodyPr>
          <a:lstStyle/>
          <a:p>
            <a:r>
              <a:rPr lang="en-CA" sz="2400" dirty="0" smtClean="0">
                <a:solidFill>
                  <a:srgbClr val="0000FF"/>
                </a:solidFill>
              </a:rPr>
              <a:t>The syringe and needles must be kept in this box. Therefore the syringe are immediately identified be the staff entering in the cells or on cell checks.</a:t>
            </a:r>
            <a:endParaRPr lang="en-CA" sz="2400" dirty="0">
              <a:solidFill>
                <a:srgbClr val="0000FF"/>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lum bright="-10000" contrast="-10000"/>
            <a:extLst>
              <a:ext uri="{28A0092B-C50C-407E-A947-70E740481C1C}">
                <a14:useLocalDpi xmlns:a14="http://schemas.microsoft.com/office/drawing/2010/main" val="0"/>
              </a:ext>
            </a:extLst>
          </a:blip>
          <a:srcRect/>
          <a:stretch>
            <a:fillRect/>
          </a:stretch>
        </p:blipFill>
        <p:spPr bwMode="auto">
          <a:xfrm>
            <a:off x="5364088" y="332656"/>
            <a:ext cx="3528392" cy="603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251520" y="1362934"/>
            <a:ext cx="5112568" cy="5262979"/>
          </a:xfrm>
          <a:prstGeom prst="rect">
            <a:avLst/>
          </a:prstGeom>
        </p:spPr>
        <p:txBody>
          <a:bodyPr wrap="square">
            <a:spAutoFit/>
          </a:bodyPr>
          <a:lstStyle/>
          <a:p>
            <a:pPr>
              <a:tabLst>
                <a:tab pos="3051175" algn="r"/>
              </a:tabLst>
            </a:pPr>
            <a:r>
              <a:rPr lang="de-CH" sz="2800" dirty="0" smtClean="0">
                <a:solidFill>
                  <a:srgbClr val="0000FF"/>
                </a:solidFill>
              </a:rPr>
              <a:t>1995/6	5’335</a:t>
            </a:r>
          </a:p>
          <a:p>
            <a:pPr>
              <a:tabLst>
                <a:tab pos="3051175" algn="r"/>
              </a:tabLst>
            </a:pPr>
            <a:r>
              <a:rPr lang="de-CH" sz="2800" dirty="0" smtClean="0">
                <a:solidFill>
                  <a:srgbClr val="0000FF"/>
                </a:solidFill>
              </a:rPr>
              <a:t>1997	 1’129</a:t>
            </a:r>
          </a:p>
          <a:p>
            <a:pPr>
              <a:tabLst>
                <a:tab pos="3051175" algn="r"/>
              </a:tabLst>
            </a:pPr>
            <a:r>
              <a:rPr lang="de-CH" sz="2800" dirty="0" smtClean="0">
                <a:solidFill>
                  <a:srgbClr val="0000FF"/>
                </a:solidFill>
              </a:rPr>
              <a:t>1998	 1’236</a:t>
            </a:r>
          </a:p>
          <a:p>
            <a:pPr>
              <a:tabLst>
                <a:tab pos="3051175" algn="r"/>
              </a:tabLst>
            </a:pPr>
            <a:r>
              <a:rPr lang="de-CH" sz="2800" dirty="0" smtClean="0">
                <a:solidFill>
                  <a:srgbClr val="0000FF"/>
                </a:solidFill>
              </a:rPr>
              <a:t>1999	1’080</a:t>
            </a:r>
          </a:p>
          <a:p>
            <a:pPr>
              <a:tabLst>
                <a:tab pos="3051175" algn="r"/>
              </a:tabLst>
            </a:pPr>
            <a:r>
              <a:rPr lang="de-CH" sz="2800" dirty="0" smtClean="0">
                <a:solidFill>
                  <a:srgbClr val="0000FF"/>
                </a:solidFill>
              </a:rPr>
              <a:t>2000	   435</a:t>
            </a:r>
          </a:p>
          <a:p>
            <a:pPr>
              <a:tabLst>
                <a:tab pos="3051175" algn="r"/>
              </a:tabLst>
            </a:pPr>
            <a:r>
              <a:rPr lang="de-CH" sz="2800" dirty="0" smtClean="0">
                <a:solidFill>
                  <a:srgbClr val="0000FF"/>
                </a:solidFill>
              </a:rPr>
              <a:t>2001	    357</a:t>
            </a:r>
          </a:p>
          <a:p>
            <a:pPr>
              <a:tabLst>
                <a:tab pos="3051175" algn="r"/>
              </a:tabLst>
            </a:pPr>
            <a:r>
              <a:rPr lang="de-CH" sz="2800" dirty="0" smtClean="0">
                <a:solidFill>
                  <a:srgbClr val="0000FF"/>
                </a:solidFill>
              </a:rPr>
              <a:t>2002	    198</a:t>
            </a:r>
          </a:p>
          <a:p>
            <a:pPr>
              <a:tabLst>
                <a:tab pos="3051175" algn="r"/>
              </a:tabLst>
            </a:pPr>
            <a:r>
              <a:rPr lang="de-CH" sz="2800" dirty="0" smtClean="0">
                <a:solidFill>
                  <a:srgbClr val="0000FF"/>
                </a:solidFill>
              </a:rPr>
              <a:t>2003	    305</a:t>
            </a:r>
          </a:p>
          <a:p>
            <a:pPr>
              <a:tabLst>
                <a:tab pos="3051175" algn="r"/>
              </a:tabLst>
            </a:pPr>
            <a:r>
              <a:rPr lang="de-CH" sz="2800" dirty="0" smtClean="0">
                <a:solidFill>
                  <a:srgbClr val="0000FF"/>
                </a:solidFill>
              </a:rPr>
              <a:t>2004	    340</a:t>
            </a:r>
          </a:p>
          <a:p>
            <a:pPr>
              <a:tabLst>
                <a:tab pos="3051175" algn="r"/>
              </a:tabLst>
            </a:pPr>
            <a:r>
              <a:rPr lang="de-CH" sz="2800" dirty="0" smtClean="0">
                <a:solidFill>
                  <a:srgbClr val="0000FF"/>
                </a:solidFill>
              </a:rPr>
              <a:t>2005	                      178</a:t>
            </a:r>
          </a:p>
          <a:p>
            <a:pPr>
              <a:tabLst>
                <a:tab pos="3051175" algn="r"/>
              </a:tabLst>
            </a:pPr>
            <a:r>
              <a:rPr lang="de-CH" sz="2800" dirty="0" smtClean="0">
                <a:solidFill>
                  <a:srgbClr val="0000FF"/>
                </a:solidFill>
              </a:rPr>
              <a:t>2006-2012	30-120</a:t>
            </a:r>
          </a:p>
          <a:p>
            <a:pPr>
              <a:tabLst>
                <a:tab pos="3051175" algn="r"/>
              </a:tabLst>
            </a:pPr>
            <a:r>
              <a:rPr lang="de-CH" sz="2800" dirty="0" smtClean="0">
                <a:solidFill>
                  <a:srgbClr val="0000FF"/>
                </a:solidFill>
              </a:rPr>
              <a:t>2013	421</a:t>
            </a:r>
            <a:endParaRPr lang="de-CH" sz="2800" dirty="0">
              <a:solidFill>
                <a:srgbClr val="0000FF"/>
              </a:solidFill>
            </a:endParaRPr>
          </a:p>
        </p:txBody>
      </p:sp>
      <p:sp>
        <p:nvSpPr>
          <p:cNvPr id="3" name="Textfeld 2"/>
          <p:cNvSpPr txBox="1"/>
          <p:nvPr/>
        </p:nvSpPr>
        <p:spPr>
          <a:xfrm>
            <a:off x="251520" y="404664"/>
            <a:ext cx="4392488" cy="954107"/>
          </a:xfrm>
          <a:prstGeom prst="rect">
            <a:avLst/>
          </a:prstGeom>
          <a:noFill/>
        </p:spPr>
        <p:txBody>
          <a:bodyPr wrap="square" rtlCol="0">
            <a:spAutoFit/>
          </a:bodyPr>
          <a:lstStyle/>
          <a:p>
            <a:r>
              <a:rPr lang="de-CH" sz="2800" dirty="0" err="1" smtClean="0">
                <a:solidFill>
                  <a:srgbClr val="0000FF"/>
                </a:solidFill>
              </a:rPr>
              <a:t>Number</a:t>
            </a:r>
            <a:r>
              <a:rPr lang="de-CH" sz="2800" dirty="0" smtClean="0">
                <a:solidFill>
                  <a:srgbClr val="0000FF"/>
                </a:solidFill>
              </a:rPr>
              <a:t> </a:t>
            </a:r>
            <a:r>
              <a:rPr lang="de-CH" sz="2800" dirty="0" err="1" smtClean="0">
                <a:solidFill>
                  <a:srgbClr val="0000FF"/>
                </a:solidFill>
              </a:rPr>
              <a:t>of</a:t>
            </a:r>
            <a:r>
              <a:rPr lang="de-CH" sz="2800" dirty="0" smtClean="0">
                <a:solidFill>
                  <a:srgbClr val="0000FF"/>
                </a:solidFill>
              </a:rPr>
              <a:t> </a:t>
            </a:r>
            <a:r>
              <a:rPr lang="de-CH" sz="2800" dirty="0" err="1" smtClean="0">
                <a:solidFill>
                  <a:srgbClr val="0000FF"/>
                </a:solidFill>
              </a:rPr>
              <a:t>distributed</a:t>
            </a:r>
            <a:r>
              <a:rPr lang="de-CH" sz="2800" dirty="0" smtClean="0">
                <a:solidFill>
                  <a:srgbClr val="0000FF"/>
                </a:solidFill>
              </a:rPr>
              <a:t> Syringe </a:t>
            </a:r>
            <a:r>
              <a:rPr lang="de-CH" sz="2800" dirty="0" err="1" smtClean="0">
                <a:solidFill>
                  <a:srgbClr val="0000FF"/>
                </a:solidFill>
              </a:rPr>
              <a:t>over</a:t>
            </a:r>
            <a:r>
              <a:rPr lang="de-CH" sz="2800" dirty="0" smtClean="0">
                <a:solidFill>
                  <a:srgbClr val="0000FF"/>
                </a:solidFill>
              </a:rPr>
              <a:t> </a:t>
            </a:r>
            <a:r>
              <a:rPr lang="de-CH" sz="2800" dirty="0" err="1" smtClean="0">
                <a:solidFill>
                  <a:srgbClr val="0000FF"/>
                </a:solidFill>
              </a:rPr>
              <a:t>the</a:t>
            </a:r>
            <a:r>
              <a:rPr lang="de-CH" sz="2800" dirty="0" smtClean="0">
                <a:solidFill>
                  <a:srgbClr val="0000FF"/>
                </a:solidFill>
              </a:rPr>
              <a:t> </a:t>
            </a:r>
            <a:r>
              <a:rPr lang="de-CH" sz="2800" dirty="0" err="1" smtClean="0">
                <a:solidFill>
                  <a:srgbClr val="0000FF"/>
                </a:solidFill>
              </a:rPr>
              <a:t>years</a:t>
            </a:r>
            <a:r>
              <a:rPr lang="de-CH" sz="2800" dirty="0" smtClean="0">
                <a:solidFill>
                  <a:srgbClr val="0000FF"/>
                </a:solidFill>
              </a:rPr>
              <a:t>.</a:t>
            </a:r>
            <a:endParaRPr lang="de-CH" sz="2800" dirty="0">
              <a:solidFill>
                <a:srgbClr val="0000FF"/>
              </a:solidFill>
            </a:endParaRPr>
          </a:p>
        </p:txBody>
      </p:sp>
    </p:spTree>
    <p:extLst>
      <p:ext uri="{BB962C8B-B14F-4D97-AF65-F5344CB8AC3E}">
        <p14:creationId xmlns:p14="http://schemas.microsoft.com/office/powerpoint/2010/main" val="1248763738"/>
      </p:ext>
    </p:extLst>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553" y="1196752"/>
            <a:ext cx="7344816" cy="2246769"/>
          </a:xfrm>
          <a:prstGeom prst="rect">
            <a:avLst/>
          </a:prstGeom>
          <a:noFill/>
        </p:spPr>
        <p:txBody>
          <a:bodyPr wrap="square" rtlCol="0">
            <a:spAutoFit/>
          </a:bodyPr>
          <a:lstStyle/>
          <a:p>
            <a:r>
              <a:rPr lang="en-GB" sz="2800" b="1" dirty="0" smtClean="0">
                <a:solidFill>
                  <a:srgbClr val="0000FF"/>
                </a:solidFill>
              </a:rPr>
              <a:t>Like the number of syringes distributed, the number of these sanctions increased towards the end of the month as well as before and after installation of the pilot project. </a:t>
            </a:r>
            <a:endParaRPr lang="en-GB" sz="2800" b="1" dirty="0">
              <a:solidFill>
                <a:srgbClr val="0000FF"/>
              </a:solidFill>
            </a:endParaRPr>
          </a:p>
          <a:p>
            <a:pPr algn="ctr"/>
            <a:r>
              <a:rPr lang="en-GB" sz="2800" b="1" dirty="0" smtClean="0">
                <a:solidFill>
                  <a:srgbClr val="0000FF"/>
                </a:solidFill>
              </a:rPr>
              <a:t>-----------------</a:t>
            </a:r>
            <a:endParaRPr lang="en-CA" sz="2800" dirty="0">
              <a:solidFill>
                <a:srgbClr val="0000FF"/>
              </a:solidFill>
            </a:endParaRPr>
          </a:p>
        </p:txBody>
      </p:sp>
      <p:sp>
        <p:nvSpPr>
          <p:cNvPr id="3" name="Textfeld 2"/>
          <p:cNvSpPr txBox="1"/>
          <p:nvPr/>
        </p:nvSpPr>
        <p:spPr>
          <a:xfrm>
            <a:off x="539552" y="3645024"/>
            <a:ext cx="7776864" cy="3108543"/>
          </a:xfrm>
          <a:prstGeom prst="rect">
            <a:avLst/>
          </a:prstGeom>
          <a:noFill/>
        </p:spPr>
        <p:txBody>
          <a:bodyPr wrap="square" rtlCol="0">
            <a:spAutoFit/>
          </a:bodyPr>
          <a:lstStyle/>
          <a:p>
            <a:r>
              <a:rPr lang="en-GB" sz="2800" b="1" dirty="0" smtClean="0">
                <a:solidFill>
                  <a:srgbClr val="0000FF"/>
                </a:solidFill>
                <a:latin typeface="+mj-lt"/>
              </a:rPr>
              <a:t>This in contrast to sanctions related to other behaviour did not evolve. </a:t>
            </a:r>
          </a:p>
          <a:p>
            <a:r>
              <a:rPr lang="en-GB" sz="2800" b="1" dirty="0" smtClean="0">
                <a:solidFill>
                  <a:srgbClr val="0000FF"/>
                </a:solidFill>
                <a:latin typeface="+mj-lt"/>
              </a:rPr>
              <a:t>Inmates are not sanctioned solely for possessing injecting equipment as long as it is stored in accordance with the rules of the syringe exchange program.</a:t>
            </a:r>
            <a:endParaRPr lang="de-CH" sz="2800" b="1" dirty="0" smtClean="0">
              <a:solidFill>
                <a:srgbClr val="0000FF"/>
              </a:solidFill>
              <a:latin typeface="+mj-lt"/>
            </a:endParaRPr>
          </a:p>
          <a:p>
            <a:endParaRPr lang="en-CA" sz="2800" dirty="0">
              <a:solidFill>
                <a:srgbClr val="0000FF"/>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solidFill>
                  <a:srgbClr val="0000FF"/>
                </a:solidFill>
              </a:rPr>
              <a:t>Insiders </a:t>
            </a:r>
            <a:r>
              <a:rPr lang="de-CH" dirty="0" err="1" smtClean="0">
                <a:solidFill>
                  <a:srgbClr val="0000FF"/>
                </a:solidFill>
              </a:rPr>
              <a:t>know</a:t>
            </a:r>
            <a:r>
              <a:rPr lang="de-CH" dirty="0" smtClean="0">
                <a:solidFill>
                  <a:srgbClr val="0000FF"/>
                </a:solidFill>
              </a:rPr>
              <a:t> </a:t>
            </a:r>
            <a:r>
              <a:rPr lang="de-CH" dirty="0" err="1" smtClean="0">
                <a:solidFill>
                  <a:srgbClr val="0000FF"/>
                </a:solidFill>
              </a:rPr>
              <a:t>better</a:t>
            </a:r>
            <a:r>
              <a:rPr lang="de-CH" dirty="0" smtClean="0">
                <a:solidFill>
                  <a:srgbClr val="0000FF"/>
                </a:solidFill>
              </a:rPr>
              <a:t>..</a:t>
            </a:r>
            <a:endParaRPr lang="de-CH" dirty="0">
              <a:solidFill>
                <a:srgbClr val="0000FF"/>
              </a:solidFill>
            </a:endParaRPr>
          </a:p>
        </p:txBody>
      </p:sp>
      <p:sp>
        <p:nvSpPr>
          <p:cNvPr id="3" name="Inhaltsplatzhalter 2"/>
          <p:cNvSpPr>
            <a:spLocks noGrp="1"/>
          </p:cNvSpPr>
          <p:nvPr>
            <p:ph idx="1"/>
          </p:nvPr>
        </p:nvSpPr>
        <p:spPr>
          <a:xfrm>
            <a:off x="457200" y="4293096"/>
            <a:ext cx="8229600" cy="1833067"/>
          </a:xfrm>
        </p:spPr>
        <p:txBody>
          <a:bodyPr>
            <a:noAutofit/>
          </a:bodyPr>
          <a:lstStyle/>
          <a:p>
            <a:r>
              <a:rPr lang="en-US" sz="2800" dirty="0" smtClean="0">
                <a:solidFill>
                  <a:srgbClr val="0000FF"/>
                </a:solidFill>
              </a:rPr>
              <a:t>Drug addicts have already gone to considerable illegal lengths to get their drugs.  </a:t>
            </a:r>
          </a:p>
          <a:p>
            <a:r>
              <a:rPr lang="en-US" sz="2800" dirty="0">
                <a:solidFill>
                  <a:srgbClr val="0000FF"/>
                </a:solidFill>
              </a:rPr>
              <a:t>And we can not stop them entirely even in the prison setting. </a:t>
            </a:r>
          </a:p>
          <a:p>
            <a:endParaRPr lang="de-CH" sz="3600" dirty="0"/>
          </a:p>
        </p:txBody>
      </p:sp>
      <p:pic>
        <p:nvPicPr>
          <p:cNvPr id="2050" name="Picture 2" descr="C:\Users\mkob\AppData\Local\Microsoft\Windows\Temporary Internet Files\Content.IE5\8C9DV86S\MC90003456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1628799"/>
            <a:ext cx="2736304" cy="237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652973"/>
      </p:ext>
    </p:extLst>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13314" name="Text Box 2"/>
          <p:cNvSpPr txBox="1">
            <a:spLocks noChangeArrowheads="1"/>
          </p:cNvSpPr>
          <p:nvPr/>
        </p:nvSpPr>
        <p:spPr bwMode="auto">
          <a:xfrm>
            <a:off x="533400" y="304800"/>
            <a:ext cx="8153400" cy="1384995"/>
          </a:xfrm>
          <a:prstGeom prst="rect">
            <a:avLst/>
          </a:prstGeom>
          <a:noFill/>
          <a:ln w="9525">
            <a:noFill/>
            <a:miter lim="800000"/>
            <a:headEnd/>
            <a:tailEnd/>
          </a:ln>
        </p:spPr>
        <p:txBody>
          <a:bodyPr>
            <a:spAutoFit/>
          </a:bodyPr>
          <a:lstStyle/>
          <a:p>
            <a:pPr eaLnBrk="0" hangingPunct="0">
              <a:spcBef>
                <a:spcPct val="50000"/>
              </a:spcBef>
            </a:pPr>
            <a:r>
              <a:rPr lang="en-GB" sz="2800" b="1" dirty="0">
                <a:solidFill>
                  <a:srgbClr val="0000FF"/>
                </a:solidFill>
              </a:rPr>
              <a:t>In May of 1994, before installation of the distribution machines, 8 intravenous </a:t>
            </a:r>
            <a:r>
              <a:rPr lang="en-GB" sz="2800" b="1" dirty="0" smtClean="0">
                <a:solidFill>
                  <a:srgbClr val="0000FF"/>
                </a:solidFill>
              </a:rPr>
              <a:t>drug-users</a:t>
            </a:r>
            <a:r>
              <a:rPr lang="en-GB" sz="2800" b="1" dirty="0" smtClean="0">
                <a:solidFill>
                  <a:srgbClr val="3333CC"/>
                </a:solidFill>
              </a:rPr>
              <a:t> </a:t>
            </a:r>
            <a:r>
              <a:rPr lang="en-GB" sz="2800" b="1" dirty="0" smtClean="0">
                <a:solidFill>
                  <a:srgbClr val="0000FF"/>
                </a:solidFill>
              </a:rPr>
              <a:t>of </a:t>
            </a:r>
            <a:r>
              <a:rPr lang="en-GB" sz="2800" b="1" dirty="0">
                <a:solidFill>
                  <a:srgbClr val="0000FF"/>
                </a:solidFill>
              </a:rPr>
              <a:t>19 declared </a:t>
            </a:r>
            <a:r>
              <a:rPr lang="en-GB" sz="2800" b="1" dirty="0" smtClean="0">
                <a:solidFill>
                  <a:srgbClr val="0000FF"/>
                </a:solidFill>
              </a:rPr>
              <a:t>to have </a:t>
            </a:r>
            <a:r>
              <a:rPr lang="en-GB" sz="2800" b="1" dirty="0">
                <a:solidFill>
                  <a:srgbClr val="0000FF"/>
                </a:solidFill>
              </a:rPr>
              <a:t>exchanged syringes with other users. </a:t>
            </a:r>
          </a:p>
        </p:txBody>
      </p:sp>
      <p:sp>
        <p:nvSpPr>
          <p:cNvPr id="13316" name="Text Box 4"/>
          <p:cNvSpPr txBox="1">
            <a:spLocks noChangeArrowheads="1"/>
          </p:cNvSpPr>
          <p:nvPr/>
        </p:nvSpPr>
        <p:spPr bwMode="auto">
          <a:xfrm>
            <a:off x="533400" y="4800600"/>
            <a:ext cx="7543800" cy="1384995"/>
          </a:xfrm>
          <a:prstGeom prst="rect">
            <a:avLst/>
          </a:prstGeom>
          <a:noFill/>
          <a:ln w="9525">
            <a:noFill/>
            <a:miter lim="800000"/>
            <a:headEnd/>
            <a:tailEnd/>
          </a:ln>
        </p:spPr>
        <p:txBody>
          <a:bodyPr>
            <a:spAutoFit/>
          </a:bodyPr>
          <a:lstStyle/>
          <a:p>
            <a:pPr eaLnBrk="0" hangingPunct="0">
              <a:spcBef>
                <a:spcPct val="50000"/>
              </a:spcBef>
            </a:pPr>
            <a:r>
              <a:rPr lang="en-GB" sz="2800" b="1" dirty="0">
                <a:solidFill>
                  <a:srgbClr val="0000FF"/>
                </a:solidFill>
              </a:rPr>
              <a:t>One year later, there was only one individual who continued this practice, today, after 19 years only two inmates reported use of dirty syringes.</a:t>
            </a:r>
            <a:endParaRPr lang="de-CH" sz="2800" b="1" dirty="0">
              <a:solidFill>
                <a:srgbClr val="0000FF"/>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ox(in)">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box(in)">
                                      <p:cBhvr>
                                        <p:cTn id="1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5"/>
          <p:cNvGraphicFramePr>
            <a:graphicFrameLocks noChangeAspect="1"/>
          </p:cNvGraphicFramePr>
          <p:nvPr/>
        </p:nvGraphicFramePr>
        <p:xfrm>
          <a:off x="0" y="0"/>
          <a:ext cx="9144000" cy="6883400"/>
        </p:xfrm>
        <a:graphic>
          <a:graphicData uri="http://schemas.openxmlformats.org/presentationml/2006/ole">
            <mc:AlternateContent xmlns:mc="http://schemas.openxmlformats.org/markup-compatibility/2006">
              <mc:Choice xmlns:v="urn:schemas-microsoft-com:vml" Requires="v">
                <p:oleObj spid="_x0000_s7229" name="CorelPhotoPaint.Image.8" r:id="rId3" imgW="9752381" imgH="6501587" progId="">
                  <p:embed/>
                </p:oleObj>
              </mc:Choice>
              <mc:Fallback>
                <p:oleObj name="CorelPhotoPaint.Image.8" r:id="rId3" imgW="9752381" imgH="6501587" progId="">
                  <p:embed/>
                  <p:pic>
                    <p:nvPicPr>
                      <p:cNvPr id="0" name="Picture 59"/>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91440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30" name="Text Box 2"/>
          <p:cNvSpPr txBox="1">
            <a:spLocks noChangeArrowheads="1"/>
          </p:cNvSpPr>
          <p:nvPr/>
        </p:nvSpPr>
        <p:spPr bwMode="auto">
          <a:xfrm>
            <a:off x="323528" y="692696"/>
            <a:ext cx="8439472" cy="584775"/>
          </a:xfrm>
          <a:prstGeom prst="rect">
            <a:avLst/>
          </a:prstGeom>
          <a:noFill/>
          <a:ln w="9525">
            <a:noFill/>
            <a:miter lim="800000"/>
            <a:headEnd/>
            <a:tailEnd/>
          </a:ln>
        </p:spPr>
        <p:txBody>
          <a:bodyPr wrap="square">
            <a:spAutoFit/>
          </a:bodyPr>
          <a:lstStyle/>
          <a:p>
            <a:pPr eaLnBrk="0" hangingPunct="0">
              <a:spcBef>
                <a:spcPct val="50000"/>
              </a:spcBef>
            </a:pPr>
            <a:r>
              <a:rPr lang="en-GB" sz="3200" b="1" dirty="0">
                <a:solidFill>
                  <a:srgbClr val="0000FF"/>
                </a:solidFill>
              </a:rPr>
              <a:t>Practical experiences in the past </a:t>
            </a:r>
            <a:r>
              <a:rPr lang="en-GB" sz="3200" b="1" dirty="0" smtClean="0">
                <a:solidFill>
                  <a:srgbClr val="0000FF"/>
                </a:solidFill>
              </a:rPr>
              <a:t>nineteen </a:t>
            </a:r>
            <a:r>
              <a:rPr lang="en-GB" sz="3200" b="1" dirty="0">
                <a:solidFill>
                  <a:srgbClr val="0000FF"/>
                </a:solidFill>
              </a:rPr>
              <a:t>years</a:t>
            </a:r>
            <a:endParaRPr lang="de-DE" sz="3200" b="1" dirty="0">
              <a:solidFill>
                <a:srgbClr val="0000FF"/>
              </a:solidFill>
            </a:endParaRPr>
          </a:p>
        </p:txBody>
      </p:sp>
      <p:sp>
        <p:nvSpPr>
          <p:cNvPr id="22531" name="Text Box 3"/>
          <p:cNvSpPr txBox="1">
            <a:spLocks noChangeArrowheads="1"/>
          </p:cNvSpPr>
          <p:nvPr/>
        </p:nvSpPr>
        <p:spPr bwMode="auto">
          <a:xfrm>
            <a:off x="323528" y="1988840"/>
            <a:ext cx="8591872" cy="1384995"/>
          </a:xfrm>
          <a:prstGeom prst="rect">
            <a:avLst/>
          </a:prstGeom>
          <a:noFill/>
          <a:ln w="9525">
            <a:noFill/>
            <a:miter lim="800000"/>
            <a:headEnd/>
            <a:tailEnd/>
          </a:ln>
        </p:spPr>
        <p:txBody>
          <a:bodyPr wrap="square">
            <a:spAutoFit/>
          </a:bodyPr>
          <a:lstStyle/>
          <a:p>
            <a:pPr eaLnBrk="0" hangingPunct="0">
              <a:spcBef>
                <a:spcPct val="50000"/>
              </a:spcBef>
            </a:pPr>
            <a:r>
              <a:rPr lang="en-GB" sz="2800" b="1" dirty="0">
                <a:solidFill>
                  <a:srgbClr val="0000FF"/>
                </a:solidFill>
              </a:rPr>
              <a:t>The</a:t>
            </a:r>
            <a:r>
              <a:rPr lang="en-GB" sz="2400" b="1" dirty="0">
                <a:solidFill>
                  <a:srgbClr val="3333CC"/>
                </a:solidFill>
                <a:latin typeface="Times New Roman" pitchFamily="18" charset="0"/>
              </a:rPr>
              <a:t> </a:t>
            </a:r>
            <a:r>
              <a:rPr lang="en-GB" sz="2800" b="1" dirty="0">
                <a:solidFill>
                  <a:srgbClr val="0000FF"/>
                </a:solidFill>
              </a:rPr>
              <a:t>assumed </a:t>
            </a:r>
            <a:r>
              <a:rPr lang="en-GB" sz="2800" b="1" dirty="0" smtClean="0">
                <a:solidFill>
                  <a:srgbClr val="0000FF"/>
                </a:solidFill>
              </a:rPr>
              <a:t>contradiction, </a:t>
            </a:r>
            <a:r>
              <a:rPr lang="en-GB" sz="2800" b="1" dirty="0">
                <a:solidFill>
                  <a:srgbClr val="0000FF"/>
                </a:solidFill>
              </a:rPr>
              <a:t>to punish consumption while at the same time distributing clean needles, was subject to numerous discussions, also in </a:t>
            </a:r>
            <a:r>
              <a:rPr lang="en-GB" sz="2800" b="1" dirty="0" err="1" smtClean="0">
                <a:solidFill>
                  <a:srgbClr val="0000FF"/>
                </a:solidFill>
              </a:rPr>
              <a:t>Hindelbank</a:t>
            </a:r>
            <a:r>
              <a:rPr lang="en-GB" sz="2800" b="1" dirty="0" smtClean="0">
                <a:solidFill>
                  <a:srgbClr val="0000FF"/>
                </a:solidFill>
              </a:rPr>
              <a:t>.</a:t>
            </a:r>
            <a:endParaRPr lang="de-DE" sz="2800" b="1" dirty="0">
              <a:solidFill>
                <a:srgbClr val="0000FF"/>
              </a:solidFill>
            </a:endParaRPr>
          </a:p>
        </p:txBody>
      </p:sp>
      <p:sp>
        <p:nvSpPr>
          <p:cNvPr id="22532" name="Text Box 4"/>
          <p:cNvSpPr txBox="1">
            <a:spLocks noChangeArrowheads="1"/>
          </p:cNvSpPr>
          <p:nvPr/>
        </p:nvSpPr>
        <p:spPr bwMode="auto">
          <a:xfrm>
            <a:off x="457200" y="4038600"/>
            <a:ext cx="8229600" cy="1384995"/>
          </a:xfrm>
          <a:prstGeom prst="rect">
            <a:avLst/>
          </a:prstGeom>
          <a:noFill/>
          <a:ln w="9525">
            <a:noFill/>
            <a:miter lim="800000"/>
            <a:headEnd/>
            <a:tailEnd/>
          </a:ln>
        </p:spPr>
        <p:txBody>
          <a:bodyPr>
            <a:spAutoFit/>
          </a:bodyPr>
          <a:lstStyle/>
          <a:p>
            <a:pPr eaLnBrk="0" hangingPunct="0">
              <a:spcBef>
                <a:spcPct val="50000"/>
              </a:spcBef>
            </a:pPr>
            <a:r>
              <a:rPr lang="en-GB" sz="2800" b="1" dirty="0">
                <a:solidFill>
                  <a:srgbClr val="0000FF"/>
                </a:solidFill>
              </a:rPr>
              <a:t>Today after nineteen years of prevention in </a:t>
            </a:r>
            <a:r>
              <a:rPr lang="en-GB" sz="2800" b="1" dirty="0" err="1">
                <a:solidFill>
                  <a:srgbClr val="0000FF"/>
                </a:solidFill>
              </a:rPr>
              <a:t>Hindelbank</a:t>
            </a:r>
            <a:r>
              <a:rPr lang="en-GB" sz="2800" b="1" dirty="0">
                <a:solidFill>
                  <a:srgbClr val="0000FF"/>
                </a:solidFill>
              </a:rPr>
              <a:t>, the theme is a normal and accepted part of the day-to-day running of the </a:t>
            </a:r>
            <a:r>
              <a:rPr lang="en-GB" sz="2800" b="1" dirty="0" smtClean="0">
                <a:solidFill>
                  <a:srgbClr val="0000FF"/>
                </a:solidFill>
              </a:rPr>
              <a:t>prison.</a:t>
            </a:r>
            <a:endParaRPr lang="de-DE" sz="2800" b="1" dirty="0">
              <a:solidFill>
                <a:srgbClr val="0000FF"/>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2531"/>
                                        </p:tgtEl>
                                        <p:attrNameLst>
                                          <p:attrName>style.visibility</p:attrName>
                                        </p:attrNameLst>
                                      </p:cBhvr>
                                      <p:to>
                                        <p:strVal val="visible"/>
                                      </p:to>
                                    </p:set>
                                    <p:animEffect transition="in" filter="box(in)">
                                      <p:cBhvr>
                                        <p:cTn id="13" dur="500"/>
                                        <p:tgtEl>
                                          <p:spTgt spid="2253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2532"/>
                                        </p:tgtEl>
                                        <p:attrNameLst>
                                          <p:attrName>style.visibility</p:attrName>
                                        </p:attrNameLst>
                                      </p:cBhvr>
                                      <p:to>
                                        <p:strVal val="visible"/>
                                      </p:to>
                                    </p:set>
                                    <p:animEffect transition="in" filter="box(in)">
                                      <p:cBhvr>
                                        <p:cTn id="18"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P spid="22531" grpId="0" autoUpdateAnimBg="0"/>
      <p:bldP spid="2253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553" y="764704"/>
            <a:ext cx="8280920" cy="1384995"/>
          </a:xfrm>
          <a:prstGeom prst="rect">
            <a:avLst/>
          </a:prstGeom>
          <a:noFill/>
        </p:spPr>
        <p:txBody>
          <a:bodyPr wrap="square" rtlCol="0">
            <a:spAutoFit/>
          </a:bodyPr>
          <a:lstStyle/>
          <a:p>
            <a:r>
              <a:rPr lang="en-CA" sz="2800" dirty="0" smtClean="0">
                <a:solidFill>
                  <a:srgbClr val="0000FF"/>
                </a:solidFill>
              </a:rPr>
              <a:t>The comprehensive and extensive prevention program, implemented in </a:t>
            </a:r>
            <a:r>
              <a:rPr lang="en-CA" sz="2800" dirty="0" err="1" smtClean="0">
                <a:solidFill>
                  <a:srgbClr val="0000FF"/>
                </a:solidFill>
              </a:rPr>
              <a:t>Hindelbank</a:t>
            </a:r>
            <a:r>
              <a:rPr lang="en-CA" sz="2800" dirty="0" smtClean="0">
                <a:solidFill>
                  <a:srgbClr val="0000FF"/>
                </a:solidFill>
              </a:rPr>
              <a:t>, goes far beyond syringe exchange and includes: </a:t>
            </a:r>
            <a:endParaRPr lang="en-CA" sz="2800" dirty="0">
              <a:solidFill>
                <a:srgbClr val="0000FF"/>
              </a:solidFill>
            </a:endParaRPr>
          </a:p>
        </p:txBody>
      </p:sp>
      <p:sp>
        <p:nvSpPr>
          <p:cNvPr id="3" name="Textfeld 2"/>
          <p:cNvSpPr txBox="1"/>
          <p:nvPr/>
        </p:nvSpPr>
        <p:spPr>
          <a:xfrm>
            <a:off x="539552" y="2473732"/>
            <a:ext cx="5976664" cy="523220"/>
          </a:xfrm>
          <a:prstGeom prst="rect">
            <a:avLst/>
          </a:prstGeom>
          <a:noFill/>
        </p:spPr>
        <p:txBody>
          <a:bodyPr wrap="square" rtlCol="0">
            <a:spAutoFit/>
          </a:bodyPr>
          <a:lstStyle/>
          <a:p>
            <a:r>
              <a:rPr lang="en-CA" sz="2800" dirty="0" smtClean="0">
                <a:solidFill>
                  <a:srgbClr val="0000FF"/>
                </a:solidFill>
              </a:rPr>
              <a:t>Information of all incoming inmates</a:t>
            </a:r>
            <a:endParaRPr lang="en-CA" sz="2400" dirty="0">
              <a:solidFill>
                <a:srgbClr val="0000FF"/>
              </a:solidFill>
            </a:endParaRPr>
          </a:p>
        </p:txBody>
      </p:sp>
      <p:sp>
        <p:nvSpPr>
          <p:cNvPr id="4" name="Textfeld 3"/>
          <p:cNvSpPr txBox="1"/>
          <p:nvPr/>
        </p:nvSpPr>
        <p:spPr>
          <a:xfrm>
            <a:off x="539552" y="3409836"/>
            <a:ext cx="3960440" cy="523220"/>
          </a:xfrm>
          <a:prstGeom prst="rect">
            <a:avLst/>
          </a:prstGeom>
          <a:noFill/>
        </p:spPr>
        <p:txBody>
          <a:bodyPr wrap="square" rtlCol="0">
            <a:spAutoFit/>
          </a:bodyPr>
          <a:lstStyle/>
          <a:p>
            <a:r>
              <a:rPr lang="en-CA" sz="2800" dirty="0" smtClean="0">
                <a:solidFill>
                  <a:srgbClr val="0000FF"/>
                </a:solidFill>
              </a:rPr>
              <a:t>Harm reduction events</a:t>
            </a:r>
            <a:endParaRPr lang="en-CA" sz="2800" dirty="0">
              <a:solidFill>
                <a:srgbClr val="0000FF"/>
              </a:solidFill>
            </a:endParaRPr>
          </a:p>
        </p:txBody>
      </p:sp>
      <p:sp>
        <p:nvSpPr>
          <p:cNvPr id="5" name="Textfeld 4"/>
          <p:cNvSpPr txBox="1"/>
          <p:nvPr/>
        </p:nvSpPr>
        <p:spPr>
          <a:xfrm>
            <a:off x="539552" y="4345940"/>
            <a:ext cx="4896544" cy="523220"/>
          </a:xfrm>
          <a:prstGeom prst="rect">
            <a:avLst/>
          </a:prstGeom>
          <a:noFill/>
        </p:spPr>
        <p:txBody>
          <a:bodyPr wrap="square" rtlCol="0">
            <a:spAutoFit/>
          </a:bodyPr>
          <a:lstStyle/>
          <a:p>
            <a:r>
              <a:rPr lang="en-CA" sz="2800" dirty="0" smtClean="0">
                <a:solidFill>
                  <a:srgbClr val="0000FF"/>
                </a:solidFill>
              </a:rPr>
              <a:t>Regular information evenings</a:t>
            </a:r>
            <a:endParaRPr lang="en-CA" sz="2800" dirty="0">
              <a:solidFill>
                <a:srgbClr val="0000FF"/>
              </a:solidFill>
            </a:endParaRPr>
          </a:p>
        </p:txBody>
      </p:sp>
      <p:sp>
        <p:nvSpPr>
          <p:cNvPr id="6" name="Textfeld 5"/>
          <p:cNvSpPr txBox="1"/>
          <p:nvPr/>
        </p:nvSpPr>
        <p:spPr>
          <a:xfrm>
            <a:off x="539552" y="5210036"/>
            <a:ext cx="2232248" cy="523220"/>
          </a:xfrm>
          <a:prstGeom prst="rect">
            <a:avLst/>
          </a:prstGeom>
          <a:noFill/>
        </p:spPr>
        <p:txBody>
          <a:bodyPr wrap="square" rtlCol="0">
            <a:spAutoFit/>
          </a:bodyPr>
          <a:lstStyle/>
          <a:p>
            <a:r>
              <a:rPr lang="en-CA" sz="2800" dirty="0" err="1" smtClean="0">
                <a:solidFill>
                  <a:srgbClr val="0000FF"/>
                </a:solidFill>
              </a:rPr>
              <a:t>Streetwork</a:t>
            </a:r>
            <a:endParaRPr lang="en-CA" sz="2800" dirty="0">
              <a:solidFill>
                <a:srgbClr val="0000FF"/>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11560" y="980728"/>
            <a:ext cx="7848872" cy="4093428"/>
          </a:xfrm>
          <a:prstGeom prst="rect">
            <a:avLst/>
          </a:prstGeom>
        </p:spPr>
        <p:txBody>
          <a:bodyPr wrap="square">
            <a:spAutoFit/>
          </a:bodyPr>
          <a:lstStyle/>
          <a:p>
            <a:pPr algn="ctr" eaLnBrk="0" hangingPunct="0">
              <a:spcBef>
                <a:spcPct val="50000"/>
              </a:spcBef>
            </a:pPr>
            <a:r>
              <a:rPr lang="en-GB" sz="3200" b="1" dirty="0" smtClean="0">
                <a:solidFill>
                  <a:srgbClr val="0000FF"/>
                </a:solidFill>
                <a:latin typeface="+mj-lt"/>
              </a:rPr>
              <a:t>Street work</a:t>
            </a:r>
          </a:p>
          <a:p>
            <a:pPr algn="ctr" eaLnBrk="0" hangingPunct="0">
              <a:spcBef>
                <a:spcPct val="50000"/>
              </a:spcBef>
            </a:pPr>
            <a:r>
              <a:rPr lang="de-CH" sz="2400" dirty="0" smtClean="0">
                <a:solidFill>
                  <a:srgbClr val="0000FF"/>
                </a:solidFill>
                <a:latin typeface="+mj-lt"/>
              </a:rPr>
              <a:t>As </a:t>
            </a:r>
            <a:r>
              <a:rPr lang="en-CA" sz="2400" dirty="0" smtClean="0">
                <a:solidFill>
                  <a:srgbClr val="0000FF"/>
                </a:solidFill>
                <a:latin typeface="+mj-lt"/>
              </a:rPr>
              <a:t>the</a:t>
            </a:r>
            <a:r>
              <a:rPr lang="de-CH" sz="2400" dirty="0" smtClean="0">
                <a:solidFill>
                  <a:srgbClr val="0000FF"/>
                </a:solidFill>
                <a:latin typeface="+mj-lt"/>
              </a:rPr>
              <a:t> </a:t>
            </a:r>
            <a:r>
              <a:rPr lang="de-CH" sz="2400" dirty="0" err="1" smtClean="0">
                <a:solidFill>
                  <a:srgbClr val="0000FF"/>
                </a:solidFill>
                <a:latin typeface="+mj-lt"/>
              </a:rPr>
              <a:t>prevention</a:t>
            </a:r>
            <a:r>
              <a:rPr lang="de-CH" sz="2400" dirty="0" smtClean="0">
                <a:solidFill>
                  <a:srgbClr val="0000FF"/>
                </a:solidFill>
                <a:latin typeface="+mj-lt"/>
              </a:rPr>
              <a:t> </a:t>
            </a:r>
            <a:r>
              <a:rPr lang="de-CH" sz="2400" dirty="0" err="1" smtClean="0">
                <a:solidFill>
                  <a:srgbClr val="0000FF"/>
                </a:solidFill>
                <a:latin typeface="+mj-lt"/>
              </a:rPr>
              <a:t>coordinator</a:t>
            </a:r>
            <a:r>
              <a:rPr lang="de-CH" sz="2400" dirty="0" smtClean="0">
                <a:solidFill>
                  <a:srgbClr val="0000FF"/>
                </a:solidFill>
                <a:latin typeface="+mj-lt"/>
              </a:rPr>
              <a:t> I </a:t>
            </a:r>
            <a:r>
              <a:rPr lang="de-CH" sz="2400" dirty="0" err="1" smtClean="0">
                <a:solidFill>
                  <a:srgbClr val="0000FF"/>
                </a:solidFill>
                <a:latin typeface="+mj-lt"/>
              </a:rPr>
              <a:t>visit</a:t>
            </a:r>
            <a:r>
              <a:rPr lang="de-CH" sz="2400" dirty="0" smtClean="0">
                <a:solidFill>
                  <a:srgbClr val="0000FF"/>
                </a:solidFill>
                <a:latin typeface="+mj-lt"/>
              </a:rPr>
              <a:t> </a:t>
            </a:r>
            <a:r>
              <a:rPr lang="de-CH" sz="2400" dirty="0" err="1" smtClean="0">
                <a:solidFill>
                  <a:srgbClr val="0000FF"/>
                </a:solidFill>
                <a:latin typeface="+mj-lt"/>
              </a:rPr>
              <a:t>each</a:t>
            </a:r>
            <a:r>
              <a:rPr lang="de-CH" sz="2400" dirty="0" smtClean="0">
                <a:solidFill>
                  <a:srgbClr val="0000FF"/>
                </a:solidFill>
                <a:latin typeface="+mj-lt"/>
              </a:rPr>
              <a:t> </a:t>
            </a:r>
            <a:r>
              <a:rPr lang="de-CH" sz="2400" dirty="0" err="1" smtClean="0">
                <a:solidFill>
                  <a:srgbClr val="0000FF"/>
                </a:solidFill>
                <a:latin typeface="+mj-lt"/>
              </a:rPr>
              <a:t>section</a:t>
            </a:r>
            <a:r>
              <a:rPr lang="de-CH" sz="2400" dirty="0" smtClean="0">
                <a:solidFill>
                  <a:srgbClr val="0000FF"/>
                </a:solidFill>
                <a:latin typeface="+mj-lt"/>
              </a:rPr>
              <a:t> </a:t>
            </a:r>
            <a:r>
              <a:rPr lang="de-CH" sz="2400" dirty="0" err="1" smtClean="0">
                <a:solidFill>
                  <a:srgbClr val="0000FF"/>
                </a:solidFill>
                <a:latin typeface="+mj-lt"/>
              </a:rPr>
              <a:t>once</a:t>
            </a:r>
            <a:r>
              <a:rPr lang="de-CH" sz="2400" dirty="0" smtClean="0">
                <a:solidFill>
                  <a:srgbClr val="0000FF"/>
                </a:solidFill>
                <a:latin typeface="+mj-lt"/>
              </a:rPr>
              <a:t> a </a:t>
            </a:r>
            <a:r>
              <a:rPr lang="de-CH" sz="2400" dirty="0" err="1" smtClean="0">
                <a:solidFill>
                  <a:srgbClr val="0000FF"/>
                </a:solidFill>
                <a:latin typeface="+mj-lt"/>
              </a:rPr>
              <a:t>week</a:t>
            </a:r>
            <a:r>
              <a:rPr lang="de-CH" sz="2400" dirty="0" smtClean="0">
                <a:solidFill>
                  <a:srgbClr val="0000FF"/>
                </a:solidFill>
                <a:latin typeface="+mj-lt"/>
              </a:rPr>
              <a:t> </a:t>
            </a:r>
            <a:r>
              <a:rPr lang="de-CH" sz="2400" dirty="0" err="1" smtClean="0">
                <a:solidFill>
                  <a:srgbClr val="0000FF"/>
                </a:solidFill>
                <a:latin typeface="+mj-lt"/>
              </a:rPr>
              <a:t>at</a:t>
            </a:r>
            <a:r>
              <a:rPr lang="de-CH" sz="2400" dirty="0" smtClean="0">
                <a:solidFill>
                  <a:srgbClr val="0000FF"/>
                </a:solidFill>
                <a:latin typeface="+mj-lt"/>
              </a:rPr>
              <a:t> least.</a:t>
            </a:r>
          </a:p>
          <a:p>
            <a:pPr algn="ctr" eaLnBrk="0" hangingPunct="0">
              <a:spcBef>
                <a:spcPct val="50000"/>
              </a:spcBef>
            </a:pPr>
            <a:r>
              <a:rPr lang="de-CH" sz="2400" dirty="0" smtClean="0">
                <a:solidFill>
                  <a:srgbClr val="0000FF"/>
                </a:solidFill>
                <a:latin typeface="+mj-lt"/>
              </a:rPr>
              <a:t>The </a:t>
            </a:r>
            <a:r>
              <a:rPr lang="de-CH" sz="2400" dirty="0" err="1" smtClean="0">
                <a:solidFill>
                  <a:srgbClr val="0000FF"/>
                </a:solidFill>
                <a:latin typeface="+mj-lt"/>
              </a:rPr>
              <a:t>fact</a:t>
            </a:r>
            <a:r>
              <a:rPr lang="de-CH" sz="2400" dirty="0" smtClean="0">
                <a:solidFill>
                  <a:srgbClr val="0000FF"/>
                </a:solidFill>
                <a:latin typeface="+mj-lt"/>
              </a:rPr>
              <a:t> </a:t>
            </a:r>
            <a:r>
              <a:rPr lang="de-CH" sz="2400" dirty="0" err="1" smtClean="0">
                <a:solidFill>
                  <a:srgbClr val="0000FF"/>
                </a:solidFill>
                <a:latin typeface="+mj-lt"/>
              </a:rPr>
              <a:t>that</a:t>
            </a:r>
            <a:r>
              <a:rPr lang="de-CH" sz="2400" dirty="0" smtClean="0">
                <a:solidFill>
                  <a:srgbClr val="0000FF"/>
                </a:solidFill>
                <a:latin typeface="+mj-lt"/>
              </a:rPr>
              <a:t> </a:t>
            </a:r>
            <a:r>
              <a:rPr lang="de-CH" sz="2400" dirty="0" err="1" smtClean="0">
                <a:solidFill>
                  <a:srgbClr val="0000FF"/>
                </a:solidFill>
                <a:latin typeface="+mj-lt"/>
              </a:rPr>
              <a:t>my</a:t>
            </a:r>
            <a:r>
              <a:rPr lang="de-CH" sz="2400" dirty="0" smtClean="0">
                <a:solidFill>
                  <a:srgbClr val="0000FF"/>
                </a:solidFill>
                <a:latin typeface="+mj-lt"/>
              </a:rPr>
              <a:t> </a:t>
            </a:r>
            <a:r>
              <a:rPr lang="de-CH" sz="2400" dirty="0" err="1" smtClean="0">
                <a:solidFill>
                  <a:srgbClr val="0000FF"/>
                </a:solidFill>
                <a:latin typeface="+mj-lt"/>
              </a:rPr>
              <a:t>responsabilites</a:t>
            </a:r>
            <a:r>
              <a:rPr lang="de-CH" sz="2400" dirty="0" smtClean="0">
                <a:solidFill>
                  <a:srgbClr val="0000FF"/>
                </a:solidFill>
                <a:latin typeface="+mj-lt"/>
              </a:rPr>
              <a:t> </a:t>
            </a:r>
            <a:r>
              <a:rPr lang="de-CH" sz="2400" dirty="0" err="1" smtClean="0">
                <a:solidFill>
                  <a:srgbClr val="0000FF"/>
                </a:solidFill>
                <a:latin typeface="+mj-lt"/>
              </a:rPr>
              <a:t>are</a:t>
            </a:r>
            <a:r>
              <a:rPr lang="de-CH" sz="2400" dirty="0" smtClean="0">
                <a:solidFill>
                  <a:srgbClr val="0000FF"/>
                </a:solidFill>
                <a:latin typeface="+mj-lt"/>
              </a:rPr>
              <a:t> not </a:t>
            </a:r>
            <a:r>
              <a:rPr lang="de-CH" sz="2400" dirty="0" err="1" smtClean="0">
                <a:solidFill>
                  <a:srgbClr val="0000FF"/>
                </a:solidFill>
                <a:latin typeface="+mj-lt"/>
              </a:rPr>
              <a:t>connected</a:t>
            </a:r>
            <a:r>
              <a:rPr lang="de-CH" sz="2400" dirty="0" smtClean="0">
                <a:solidFill>
                  <a:srgbClr val="0000FF"/>
                </a:solidFill>
                <a:latin typeface="+mj-lt"/>
              </a:rPr>
              <a:t> </a:t>
            </a:r>
            <a:r>
              <a:rPr lang="de-CH" sz="2400" dirty="0" err="1" smtClean="0">
                <a:solidFill>
                  <a:srgbClr val="0000FF"/>
                </a:solidFill>
                <a:latin typeface="+mj-lt"/>
              </a:rPr>
              <a:t>to</a:t>
            </a:r>
            <a:r>
              <a:rPr lang="de-CH" sz="2400" dirty="0" smtClean="0">
                <a:solidFill>
                  <a:srgbClr val="0000FF"/>
                </a:solidFill>
                <a:latin typeface="+mj-lt"/>
              </a:rPr>
              <a:t> </a:t>
            </a:r>
            <a:r>
              <a:rPr lang="de-CH" sz="2400" dirty="0" err="1" smtClean="0">
                <a:solidFill>
                  <a:srgbClr val="0000FF"/>
                </a:solidFill>
                <a:latin typeface="+mj-lt"/>
              </a:rPr>
              <a:t>any</a:t>
            </a:r>
            <a:r>
              <a:rPr lang="de-CH" sz="2400" dirty="0" smtClean="0">
                <a:solidFill>
                  <a:srgbClr val="0000FF"/>
                </a:solidFill>
                <a:latin typeface="+mj-lt"/>
              </a:rPr>
              <a:t> </a:t>
            </a:r>
            <a:r>
              <a:rPr lang="de-CH" sz="2400" dirty="0" err="1" smtClean="0">
                <a:solidFill>
                  <a:srgbClr val="0000FF"/>
                </a:solidFill>
                <a:latin typeface="+mj-lt"/>
              </a:rPr>
              <a:t>other</a:t>
            </a:r>
            <a:r>
              <a:rPr lang="de-CH" sz="2400" dirty="0" smtClean="0">
                <a:solidFill>
                  <a:srgbClr val="0000FF"/>
                </a:solidFill>
                <a:latin typeface="+mj-lt"/>
              </a:rPr>
              <a:t> </a:t>
            </a:r>
            <a:r>
              <a:rPr lang="de-CH" sz="2400" dirty="0" err="1" smtClean="0">
                <a:solidFill>
                  <a:srgbClr val="0000FF"/>
                </a:solidFill>
                <a:latin typeface="+mj-lt"/>
              </a:rPr>
              <a:t>role</a:t>
            </a:r>
            <a:r>
              <a:rPr lang="de-CH" sz="2400" dirty="0" smtClean="0">
                <a:solidFill>
                  <a:srgbClr val="0000FF"/>
                </a:solidFill>
                <a:latin typeface="+mj-lt"/>
              </a:rPr>
              <a:t> </a:t>
            </a:r>
            <a:r>
              <a:rPr lang="de-CH" sz="2400" dirty="0" err="1" smtClean="0">
                <a:solidFill>
                  <a:srgbClr val="0000FF"/>
                </a:solidFill>
                <a:latin typeface="+mj-lt"/>
              </a:rPr>
              <a:t>at</a:t>
            </a:r>
            <a:r>
              <a:rPr lang="de-CH" sz="2400" dirty="0" smtClean="0">
                <a:solidFill>
                  <a:srgbClr val="0000FF"/>
                </a:solidFill>
                <a:latin typeface="+mj-lt"/>
              </a:rPr>
              <a:t> </a:t>
            </a:r>
            <a:r>
              <a:rPr lang="de-CH" sz="2400" dirty="0" err="1" smtClean="0">
                <a:solidFill>
                  <a:srgbClr val="0000FF"/>
                </a:solidFill>
                <a:latin typeface="+mj-lt"/>
              </a:rPr>
              <a:t>the</a:t>
            </a:r>
            <a:r>
              <a:rPr lang="de-CH" sz="2400" dirty="0" smtClean="0">
                <a:solidFill>
                  <a:srgbClr val="0000FF"/>
                </a:solidFill>
                <a:latin typeface="+mj-lt"/>
              </a:rPr>
              <a:t> </a:t>
            </a:r>
            <a:r>
              <a:rPr lang="de-CH" sz="2400" dirty="0" err="1" smtClean="0">
                <a:solidFill>
                  <a:srgbClr val="0000FF"/>
                </a:solidFill>
                <a:latin typeface="+mj-lt"/>
              </a:rPr>
              <a:t>prison</a:t>
            </a:r>
            <a:r>
              <a:rPr lang="de-CH" sz="2400" dirty="0" smtClean="0">
                <a:solidFill>
                  <a:srgbClr val="0000FF"/>
                </a:solidFill>
                <a:latin typeface="+mj-lt"/>
              </a:rPr>
              <a:t>, </a:t>
            </a:r>
            <a:r>
              <a:rPr lang="de-CH" sz="2400" dirty="0" err="1" smtClean="0">
                <a:solidFill>
                  <a:srgbClr val="0000FF"/>
                </a:solidFill>
                <a:latin typeface="+mj-lt"/>
              </a:rPr>
              <a:t>enhances</a:t>
            </a:r>
            <a:r>
              <a:rPr lang="de-CH" sz="2400" dirty="0" smtClean="0">
                <a:solidFill>
                  <a:srgbClr val="0000FF"/>
                </a:solidFill>
                <a:latin typeface="+mj-lt"/>
              </a:rPr>
              <a:t> </a:t>
            </a:r>
            <a:r>
              <a:rPr lang="de-CH" sz="2400" dirty="0" err="1" smtClean="0">
                <a:solidFill>
                  <a:srgbClr val="0000FF"/>
                </a:solidFill>
                <a:latin typeface="+mj-lt"/>
              </a:rPr>
              <a:t>the</a:t>
            </a:r>
            <a:r>
              <a:rPr lang="de-CH" sz="2400" dirty="0" smtClean="0">
                <a:solidFill>
                  <a:srgbClr val="0000FF"/>
                </a:solidFill>
                <a:latin typeface="+mj-lt"/>
              </a:rPr>
              <a:t> </a:t>
            </a:r>
            <a:r>
              <a:rPr lang="de-CH" sz="2400" dirty="0" err="1" smtClean="0">
                <a:solidFill>
                  <a:srgbClr val="0000FF"/>
                </a:solidFill>
                <a:latin typeface="+mj-lt"/>
              </a:rPr>
              <a:t>confidentiality</a:t>
            </a:r>
            <a:r>
              <a:rPr lang="de-CH" sz="2400" dirty="0" smtClean="0">
                <a:solidFill>
                  <a:srgbClr val="0000FF"/>
                </a:solidFill>
                <a:latin typeface="+mj-lt"/>
              </a:rPr>
              <a:t> </a:t>
            </a:r>
            <a:r>
              <a:rPr lang="de-CH" sz="2400" dirty="0" err="1" smtClean="0">
                <a:solidFill>
                  <a:srgbClr val="0000FF"/>
                </a:solidFill>
                <a:latin typeface="+mj-lt"/>
              </a:rPr>
              <a:t>of</a:t>
            </a:r>
            <a:r>
              <a:rPr lang="de-CH" sz="2400" dirty="0" smtClean="0">
                <a:solidFill>
                  <a:srgbClr val="0000FF"/>
                </a:solidFill>
                <a:latin typeface="+mj-lt"/>
              </a:rPr>
              <a:t> </a:t>
            </a:r>
            <a:r>
              <a:rPr lang="de-CH" sz="2400" dirty="0" err="1" smtClean="0">
                <a:solidFill>
                  <a:srgbClr val="0000FF"/>
                </a:solidFill>
                <a:latin typeface="+mj-lt"/>
              </a:rPr>
              <a:t>the</a:t>
            </a:r>
            <a:r>
              <a:rPr lang="de-CH" sz="2400" dirty="0" smtClean="0">
                <a:solidFill>
                  <a:srgbClr val="0000FF"/>
                </a:solidFill>
                <a:latin typeface="+mj-lt"/>
              </a:rPr>
              <a:t> </a:t>
            </a:r>
            <a:r>
              <a:rPr lang="de-CH" sz="2400" dirty="0" err="1" smtClean="0">
                <a:solidFill>
                  <a:srgbClr val="0000FF"/>
                </a:solidFill>
                <a:latin typeface="+mj-lt"/>
              </a:rPr>
              <a:t>contacts</a:t>
            </a:r>
            <a:r>
              <a:rPr lang="de-CH" sz="2400" dirty="0" smtClean="0">
                <a:solidFill>
                  <a:srgbClr val="0000FF"/>
                </a:solidFill>
                <a:latin typeface="+mj-lt"/>
              </a:rPr>
              <a:t> </a:t>
            </a:r>
            <a:r>
              <a:rPr lang="de-CH" sz="2400" dirty="0" err="1" smtClean="0">
                <a:solidFill>
                  <a:srgbClr val="0000FF"/>
                </a:solidFill>
                <a:latin typeface="+mj-lt"/>
              </a:rPr>
              <a:t>with</a:t>
            </a:r>
            <a:r>
              <a:rPr lang="de-CH" sz="2400" dirty="0" smtClean="0">
                <a:solidFill>
                  <a:srgbClr val="0000FF"/>
                </a:solidFill>
                <a:latin typeface="+mj-lt"/>
              </a:rPr>
              <a:t> </a:t>
            </a:r>
            <a:r>
              <a:rPr lang="de-CH" sz="2400" dirty="0" err="1" smtClean="0">
                <a:solidFill>
                  <a:srgbClr val="0000FF"/>
                </a:solidFill>
                <a:latin typeface="+mj-lt"/>
              </a:rPr>
              <a:t>inmates</a:t>
            </a:r>
            <a:r>
              <a:rPr lang="de-CH" sz="2400" dirty="0" smtClean="0">
                <a:solidFill>
                  <a:srgbClr val="0000FF"/>
                </a:solidFill>
                <a:latin typeface="+mj-lt"/>
              </a:rPr>
              <a:t>.   </a:t>
            </a:r>
          </a:p>
          <a:p>
            <a:pPr algn="ctr" eaLnBrk="0" hangingPunct="0">
              <a:spcBef>
                <a:spcPct val="50000"/>
              </a:spcBef>
            </a:pPr>
            <a:r>
              <a:rPr lang="de-CH" sz="2400" dirty="0" err="1" smtClean="0">
                <a:solidFill>
                  <a:srgbClr val="0000FF"/>
                </a:solidFill>
                <a:latin typeface="+mj-lt"/>
              </a:rPr>
              <a:t>It</a:t>
            </a:r>
            <a:r>
              <a:rPr lang="de-CH" sz="2400" dirty="0" smtClean="0">
                <a:solidFill>
                  <a:srgbClr val="0000FF"/>
                </a:solidFill>
                <a:latin typeface="+mj-lt"/>
              </a:rPr>
              <a:t> </a:t>
            </a:r>
            <a:r>
              <a:rPr lang="de-CH" sz="2400" dirty="0" err="1" smtClean="0">
                <a:solidFill>
                  <a:srgbClr val="0000FF"/>
                </a:solidFill>
                <a:latin typeface="+mj-lt"/>
              </a:rPr>
              <a:t>is</a:t>
            </a:r>
            <a:r>
              <a:rPr lang="de-CH" sz="2400" dirty="0" smtClean="0">
                <a:solidFill>
                  <a:srgbClr val="0000FF"/>
                </a:solidFill>
                <a:latin typeface="+mj-lt"/>
              </a:rPr>
              <a:t> </a:t>
            </a:r>
            <a:r>
              <a:rPr lang="de-CH" sz="2400" dirty="0" err="1" smtClean="0">
                <a:solidFill>
                  <a:srgbClr val="0000FF"/>
                </a:solidFill>
                <a:latin typeface="+mj-lt"/>
              </a:rPr>
              <a:t>important</a:t>
            </a:r>
            <a:r>
              <a:rPr lang="de-CH" sz="2400" dirty="0" smtClean="0">
                <a:solidFill>
                  <a:srgbClr val="0000FF"/>
                </a:solidFill>
                <a:latin typeface="+mj-lt"/>
              </a:rPr>
              <a:t> </a:t>
            </a:r>
            <a:r>
              <a:rPr lang="de-CH" sz="2400" dirty="0" err="1" smtClean="0">
                <a:solidFill>
                  <a:srgbClr val="0000FF"/>
                </a:solidFill>
                <a:latin typeface="+mj-lt"/>
              </a:rPr>
              <a:t>to</a:t>
            </a:r>
            <a:r>
              <a:rPr lang="de-CH" sz="2400" dirty="0" smtClean="0">
                <a:solidFill>
                  <a:srgbClr val="0000FF"/>
                </a:solidFill>
                <a:latin typeface="+mj-lt"/>
              </a:rPr>
              <a:t> </a:t>
            </a:r>
            <a:r>
              <a:rPr lang="de-CH" sz="2400" dirty="0" err="1" smtClean="0">
                <a:solidFill>
                  <a:srgbClr val="0000FF"/>
                </a:solidFill>
                <a:latin typeface="+mj-lt"/>
              </a:rPr>
              <a:t>the</a:t>
            </a:r>
            <a:r>
              <a:rPr lang="de-CH" sz="2400" dirty="0" smtClean="0">
                <a:solidFill>
                  <a:srgbClr val="0000FF"/>
                </a:solidFill>
                <a:latin typeface="+mj-lt"/>
              </a:rPr>
              <a:t> </a:t>
            </a:r>
            <a:r>
              <a:rPr lang="de-CH" sz="2400" dirty="0" err="1" smtClean="0">
                <a:solidFill>
                  <a:srgbClr val="0000FF"/>
                </a:solidFill>
                <a:latin typeface="+mj-lt"/>
              </a:rPr>
              <a:t>success</a:t>
            </a:r>
            <a:r>
              <a:rPr lang="de-CH" sz="2400" dirty="0" smtClean="0">
                <a:solidFill>
                  <a:srgbClr val="0000FF"/>
                </a:solidFill>
                <a:latin typeface="+mj-lt"/>
              </a:rPr>
              <a:t> </a:t>
            </a:r>
            <a:r>
              <a:rPr lang="de-CH" sz="2400" dirty="0" err="1" smtClean="0">
                <a:solidFill>
                  <a:srgbClr val="0000FF"/>
                </a:solidFill>
                <a:latin typeface="+mj-lt"/>
              </a:rPr>
              <a:t>of</a:t>
            </a:r>
            <a:r>
              <a:rPr lang="de-CH" sz="2400" dirty="0" smtClean="0">
                <a:solidFill>
                  <a:srgbClr val="0000FF"/>
                </a:solidFill>
                <a:latin typeface="+mj-lt"/>
              </a:rPr>
              <a:t> </a:t>
            </a:r>
            <a:r>
              <a:rPr lang="de-CH" sz="2400" dirty="0" err="1" smtClean="0">
                <a:solidFill>
                  <a:srgbClr val="0000FF"/>
                </a:solidFill>
                <a:latin typeface="+mj-lt"/>
              </a:rPr>
              <a:t>the</a:t>
            </a:r>
            <a:r>
              <a:rPr lang="de-CH" sz="2400" dirty="0" smtClean="0">
                <a:solidFill>
                  <a:srgbClr val="0000FF"/>
                </a:solidFill>
                <a:latin typeface="+mj-lt"/>
              </a:rPr>
              <a:t> </a:t>
            </a:r>
            <a:r>
              <a:rPr lang="de-CH" sz="2400" dirty="0" err="1" smtClean="0">
                <a:solidFill>
                  <a:srgbClr val="0000FF"/>
                </a:solidFill>
                <a:latin typeface="+mj-lt"/>
              </a:rPr>
              <a:t>program</a:t>
            </a:r>
            <a:r>
              <a:rPr lang="de-CH" sz="2400" dirty="0" smtClean="0">
                <a:solidFill>
                  <a:srgbClr val="0000FF"/>
                </a:solidFill>
                <a:latin typeface="+mj-lt"/>
              </a:rPr>
              <a:t>, </a:t>
            </a:r>
            <a:r>
              <a:rPr lang="de-CH" sz="2400" dirty="0" err="1" smtClean="0">
                <a:solidFill>
                  <a:srgbClr val="0000FF"/>
                </a:solidFill>
                <a:latin typeface="+mj-lt"/>
              </a:rPr>
              <a:t>that</a:t>
            </a:r>
            <a:r>
              <a:rPr lang="de-CH" sz="2400" dirty="0" smtClean="0">
                <a:solidFill>
                  <a:srgbClr val="0000FF"/>
                </a:solidFill>
                <a:latin typeface="+mj-lt"/>
              </a:rPr>
              <a:t> </a:t>
            </a:r>
            <a:r>
              <a:rPr lang="de-CH" sz="2400" dirty="0" err="1" smtClean="0">
                <a:solidFill>
                  <a:srgbClr val="0000FF"/>
                </a:solidFill>
                <a:latin typeface="+mj-lt"/>
              </a:rPr>
              <a:t>there</a:t>
            </a:r>
            <a:r>
              <a:rPr lang="de-CH" sz="2400" dirty="0" smtClean="0">
                <a:solidFill>
                  <a:srgbClr val="0000FF"/>
                </a:solidFill>
                <a:latin typeface="+mj-lt"/>
              </a:rPr>
              <a:t> </a:t>
            </a:r>
            <a:r>
              <a:rPr lang="de-CH" sz="2400" dirty="0" err="1" smtClean="0">
                <a:solidFill>
                  <a:srgbClr val="0000FF"/>
                </a:solidFill>
                <a:latin typeface="+mj-lt"/>
              </a:rPr>
              <a:t>is</a:t>
            </a:r>
            <a:r>
              <a:rPr lang="de-CH" sz="2400" dirty="0" smtClean="0">
                <a:solidFill>
                  <a:srgbClr val="0000FF"/>
                </a:solidFill>
                <a:latin typeface="+mj-lt"/>
              </a:rPr>
              <a:t> </a:t>
            </a:r>
            <a:r>
              <a:rPr lang="de-CH" sz="2400" dirty="0" err="1" smtClean="0">
                <a:solidFill>
                  <a:srgbClr val="0000FF"/>
                </a:solidFill>
                <a:latin typeface="+mj-lt"/>
              </a:rPr>
              <a:t>someone</a:t>
            </a:r>
            <a:r>
              <a:rPr lang="de-CH" sz="2400" dirty="0" smtClean="0">
                <a:solidFill>
                  <a:srgbClr val="0000FF"/>
                </a:solidFill>
                <a:latin typeface="+mj-lt"/>
              </a:rPr>
              <a:t> </a:t>
            </a:r>
            <a:r>
              <a:rPr lang="de-CH" sz="2400" dirty="0" err="1" smtClean="0">
                <a:solidFill>
                  <a:srgbClr val="0000FF"/>
                </a:solidFill>
                <a:latin typeface="+mj-lt"/>
              </a:rPr>
              <a:t>with</a:t>
            </a:r>
            <a:r>
              <a:rPr lang="de-CH" sz="2400" dirty="0" smtClean="0">
                <a:solidFill>
                  <a:srgbClr val="0000FF"/>
                </a:solidFill>
                <a:latin typeface="+mj-lt"/>
              </a:rPr>
              <a:t> </a:t>
            </a:r>
            <a:r>
              <a:rPr lang="de-CH" sz="2400" dirty="0" err="1" smtClean="0">
                <a:solidFill>
                  <a:srgbClr val="0000FF"/>
                </a:solidFill>
                <a:latin typeface="+mj-lt"/>
              </a:rPr>
              <a:t>whom</a:t>
            </a:r>
            <a:r>
              <a:rPr lang="de-CH" sz="2400" dirty="0" smtClean="0">
                <a:solidFill>
                  <a:srgbClr val="0000FF"/>
                </a:solidFill>
                <a:latin typeface="+mj-lt"/>
              </a:rPr>
              <a:t> </a:t>
            </a:r>
            <a:r>
              <a:rPr lang="de-CH" sz="2400" dirty="0" err="1" smtClean="0">
                <a:solidFill>
                  <a:srgbClr val="0000FF"/>
                </a:solidFill>
                <a:latin typeface="+mj-lt"/>
              </a:rPr>
              <a:t>the</a:t>
            </a:r>
            <a:r>
              <a:rPr lang="de-CH" sz="2400" dirty="0" smtClean="0">
                <a:solidFill>
                  <a:srgbClr val="0000FF"/>
                </a:solidFill>
                <a:latin typeface="+mj-lt"/>
              </a:rPr>
              <a:t> </a:t>
            </a:r>
            <a:r>
              <a:rPr lang="de-CH" sz="2400" dirty="0" err="1" smtClean="0">
                <a:solidFill>
                  <a:srgbClr val="0000FF"/>
                </a:solidFill>
                <a:latin typeface="+mj-lt"/>
              </a:rPr>
              <a:t>inmates</a:t>
            </a:r>
            <a:r>
              <a:rPr lang="de-CH" sz="2400" dirty="0" smtClean="0">
                <a:solidFill>
                  <a:srgbClr val="0000FF"/>
                </a:solidFill>
                <a:latin typeface="+mj-lt"/>
              </a:rPr>
              <a:t> </a:t>
            </a:r>
            <a:r>
              <a:rPr lang="de-CH" sz="2400" dirty="0" err="1" smtClean="0">
                <a:solidFill>
                  <a:srgbClr val="0000FF"/>
                </a:solidFill>
                <a:latin typeface="+mj-lt"/>
              </a:rPr>
              <a:t>can</a:t>
            </a:r>
            <a:r>
              <a:rPr lang="de-CH" sz="2400" dirty="0" smtClean="0">
                <a:solidFill>
                  <a:srgbClr val="0000FF"/>
                </a:solidFill>
                <a:latin typeface="+mj-lt"/>
              </a:rPr>
              <a:t> </a:t>
            </a:r>
            <a:r>
              <a:rPr lang="de-CH" sz="2400" dirty="0" err="1" smtClean="0">
                <a:solidFill>
                  <a:srgbClr val="0000FF"/>
                </a:solidFill>
                <a:latin typeface="+mj-lt"/>
              </a:rPr>
              <a:t>be</a:t>
            </a:r>
            <a:r>
              <a:rPr lang="de-CH" sz="2400" dirty="0" smtClean="0">
                <a:solidFill>
                  <a:srgbClr val="0000FF"/>
                </a:solidFill>
                <a:latin typeface="+mj-lt"/>
              </a:rPr>
              <a:t> absolut honest </a:t>
            </a:r>
            <a:r>
              <a:rPr lang="de-CH" sz="2400" dirty="0" err="1" smtClean="0">
                <a:solidFill>
                  <a:srgbClr val="0000FF"/>
                </a:solidFill>
                <a:latin typeface="+mj-lt"/>
              </a:rPr>
              <a:t>without</a:t>
            </a:r>
            <a:r>
              <a:rPr lang="de-CH" sz="2400" dirty="0" smtClean="0">
                <a:solidFill>
                  <a:srgbClr val="0000FF"/>
                </a:solidFill>
                <a:latin typeface="+mj-lt"/>
              </a:rPr>
              <a:t> </a:t>
            </a:r>
            <a:r>
              <a:rPr lang="de-CH" sz="2400" dirty="0" err="1" smtClean="0">
                <a:solidFill>
                  <a:srgbClr val="0000FF"/>
                </a:solidFill>
                <a:latin typeface="+mj-lt"/>
              </a:rPr>
              <a:t>the</a:t>
            </a:r>
            <a:r>
              <a:rPr lang="de-CH" sz="2400" dirty="0" smtClean="0">
                <a:solidFill>
                  <a:srgbClr val="0000FF"/>
                </a:solidFill>
                <a:latin typeface="+mj-lt"/>
              </a:rPr>
              <a:t> </a:t>
            </a:r>
            <a:r>
              <a:rPr lang="de-CH" sz="2400" dirty="0" err="1" smtClean="0">
                <a:solidFill>
                  <a:srgbClr val="0000FF"/>
                </a:solidFill>
                <a:latin typeface="+mj-lt"/>
              </a:rPr>
              <a:t>risk</a:t>
            </a:r>
            <a:r>
              <a:rPr lang="de-CH" sz="2400" dirty="0" smtClean="0">
                <a:solidFill>
                  <a:srgbClr val="0000FF"/>
                </a:solidFill>
                <a:latin typeface="+mj-lt"/>
              </a:rPr>
              <a:t> </a:t>
            </a:r>
            <a:r>
              <a:rPr lang="de-CH" sz="2400" dirty="0" err="1" smtClean="0">
                <a:solidFill>
                  <a:srgbClr val="0000FF"/>
                </a:solidFill>
                <a:latin typeface="+mj-lt"/>
              </a:rPr>
              <a:t>of</a:t>
            </a:r>
            <a:r>
              <a:rPr lang="de-CH" sz="2400" dirty="0" smtClean="0">
                <a:solidFill>
                  <a:srgbClr val="0000FF"/>
                </a:solidFill>
                <a:latin typeface="+mj-lt"/>
              </a:rPr>
              <a:t> </a:t>
            </a:r>
            <a:r>
              <a:rPr lang="de-CH" sz="2400" dirty="0" err="1" smtClean="0">
                <a:solidFill>
                  <a:srgbClr val="0000FF"/>
                </a:solidFill>
                <a:latin typeface="+mj-lt"/>
              </a:rPr>
              <a:t>any</a:t>
            </a:r>
            <a:r>
              <a:rPr lang="de-CH" sz="2400" dirty="0" smtClean="0">
                <a:solidFill>
                  <a:srgbClr val="0000FF"/>
                </a:solidFill>
                <a:latin typeface="+mj-lt"/>
              </a:rPr>
              <a:t> </a:t>
            </a:r>
            <a:r>
              <a:rPr lang="de-CH" sz="2400" dirty="0" err="1" smtClean="0">
                <a:solidFill>
                  <a:srgbClr val="0000FF"/>
                </a:solidFill>
                <a:latin typeface="+mj-lt"/>
              </a:rPr>
              <a:t>sanction</a:t>
            </a:r>
            <a:r>
              <a:rPr lang="de-CH" sz="2400" b="1" dirty="0" smtClean="0">
                <a:solidFill>
                  <a:srgbClr val="0000FF"/>
                </a:solidFill>
                <a:latin typeface="+mj-lt"/>
              </a:rPr>
              <a:t>!</a:t>
            </a:r>
            <a:endParaRPr lang="de-CH" sz="2400" b="1" dirty="0">
              <a:solidFill>
                <a:srgbClr val="0000FF"/>
              </a:solidFill>
              <a:latin typeface="+mj-lt"/>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762000" y="1857375"/>
            <a:ext cx="7543800" cy="3108543"/>
          </a:xfrm>
          <a:prstGeom prst="rect">
            <a:avLst/>
          </a:prstGeom>
          <a:noFill/>
          <a:ln w="9525">
            <a:noFill/>
            <a:miter lim="800000"/>
            <a:headEnd/>
            <a:tailEnd/>
          </a:ln>
        </p:spPr>
        <p:txBody>
          <a:bodyPr>
            <a:spAutoFit/>
          </a:bodyPr>
          <a:lstStyle/>
          <a:p>
            <a:pPr lvl="1" algn="ctr" eaLnBrk="0" hangingPunct="0"/>
            <a:r>
              <a:rPr lang="en-GB" sz="2800" dirty="0">
                <a:solidFill>
                  <a:srgbClr val="0000FF"/>
                </a:solidFill>
                <a:latin typeface="+mj-lt"/>
              </a:rPr>
              <a:t>All these aspects of the extensive prevention programme have proven to be effective in the last </a:t>
            </a:r>
            <a:r>
              <a:rPr lang="en-GB" sz="2800" dirty="0" smtClean="0">
                <a:solidFill>
                  <a:srgbClr val="0000FF"/>
                </a:solidFill>
                <a:latin typeface="+mj-lt"/>
              </a:rPr>
              <a:t>nineteen </a:t>
            </a:r>
            <a:r>
              <a:rPr lang="en-GB" sz="2800" dirty="0">
                <a:solidFill>
                  <a:srgbClr val="0000FF"/>
                </a:solidFill>
                <a:latin typeface="+mj-lt"/>
              </a:rPr>
              <a:t>years.</a:t>
            </a:r>
          </a:p>
          <a:p>
            <a:pPr algn="ctr" eaLnBrk="0" hangingPunct="0">
              <a:spcBef>
                <a:spcPct val="50000"/>
              </a:spcBef>
            </a:pPr>
            <a:endParaRPr lang="en-GB" sz="2800" dirty="0">
              <a:solidFill>
                <a:srgbClr val="0000FF"/>
              </a:solidFill>
              <a:latin typeface="+mj-lt"/>
            </a:endParaRPr>
          </a:p>
          <a:p>
            <a:pPr algn="ctr" eaLnBrk="0" hangingPunct="0">
              <a:spcBef>
                <a:spcPct val="50000"/>
              </a:spcBef>
            </a:pPr>
            <a:r>
              <a:rPr lang="en-GB" sz="2800" dirty="0">
                <a:solidFill>
                  <a:srgbClr val="0000FF"/>
                </a:solidFill>
                <a:latin typeface="+mj-lt"/>
              </a:rPr>
              <a:t>The two external evaluations </a:t>
            </a:r>
            <a:br>
              <a:rPr lang="en-GB" sz="2800" dirty="0">
                <a:solidFill>
                  <a:srgbClr val="0000FF"/>
                </a:solidFill>
                <a:latin typeface="+mj-lt"/>
              </a:rPr>
            </a:br>
            <a:r>
              <a:rPr lang="en-GB" sz="2800" dirty="0">
                <a:solidFill>
                  <a:srgbClr val="0000FF"/>
                </a:solidFill>
                <a:latin typeface="+mj-lt"/>
              </a:rPr>
              <a:t>(in 95 and 96) have </a:t>
            </a:r>
            <a:r>
              <a:rPr lang="en-GB" sz="2800" dirty="0" smtClean="0">
                <a:solidFill>
                  <a:srgbClr val="0000FF"/>
                </a:solidFill>
                <a:latin typeface="+mj-lt"/>
              </a:rPr>
              <a:t>confirmed:</a:t>
            </a:r>
            <a:endParaRPr lang="de-CH" sz="2800" dirty="0">
              <a:solidFill>
                <a:srgbClr val="0000FF"/>
              </a:solidFill>
              <a:latin typeface="+mj-lt"/>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253" name="CorelPhotoPaint.Image.8" r:id="rId3" imgW="9752381" imgH="6501587" progId="">
                  <p:embed/>
                </p:oleObj>
              </mc:Choice>
              <mc:Fallback>
                <p:oleObj name="CorelPhotoPaint.Image.8" r:id="rId3" imgW="9752381" imgH="6501587" progId="">
                  <p:embed/>
                  <p:pic>
                    <p:nvPicPr>
                      <p:cNvPr id="0" name="Picture 59"/>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02" name="Text Box 2"/>
          <p:cNvSpPr txBox="1">
            <a:spLocks noChangeArrowheads="1"/>
          </p:cNvSpPr>
          <p:nvPr/>
        </p:nvSpPr>
        <p:spPr bwMode="auto">
          <a:xfrm>
            <a:off x="533400" y="260648"/>
            <a:ext cx="6705600" cy="584775"/>
          </a:xfrm>
          <a:prstGeom prst="rect">
            <a:avLst/>
          </a:prstGeom>
          <a:noFill/>
          <a:ln w="9525">
            <a:noFill/>
            <a:miter lim="800000"/>
            <a:headEnd/>
            <a:tailEnd/>
          </a:ln>
        </p:spPr>
        <p:txBody>
          <a:bodyPr wrap="square">
            <a:spAutoFit/>
          </a:bodyPr>
          <a:lstStyle/>
          <a:p>
            <a:pPr eaLnBrk="0" hangingPunct="0">
              <a:spcBef>
                <a:spcPct val="50000"/>
              </a:spcBef>
            </a:pPr>
            <a:r>
              <a:rPr lang="en-GB" sz="3200" b="1" dirty="0">
                <a:solidFill>
                  <a:srgbClr val="C00000"/>
                </a:solidFill>
              </a:rPr>
              <a:t>The positive experiences</a:t>
            </a:r>
            <a:endParaRPr lang="de-DE" sz="3200" b="1" dirty="0">
              <a:solidFill>
                <a:srgbClr val="C00000"/>
              </a:solidFill>
            </a:endParaRPr>
          </a:p>
        </p:txBody>
      </p:sp>
      <p:sp>
        <p:nvSpPr>
          <p:cNvPr id="25603" name="Text Box 3"/>
          <p:cNvSpPr txBox="1">
            <a:spLocks noChangeArrowheads="1"/>
          </p:cNvSpPr>
          <p:nvPr/>
        </p:nvSpPr>
        <p:spPr bwMode="auto">
          <a:xfrm>
            <a:off x="533400" y="1196752"/>
            <a:ext cx="8077200" cy="461665"/>
          </a:xfrm>
          <a:prstGeom prst="rect">
            <a:avLst/>
          </a:prstGeom>
          <a:noFill/>
          <a:ln w="9525">
            <a:noFill/>
            <a:miter lim="800000"/>
            <a:headEnd/>
            <a:tailEnd/>
          </a:ln>
        </p:spPr>
        <p:txBody>
          <a:bodyPr wrap="square">
            <a:spAutoFit/>
          </a:bodyPr>
          <a:lstStyle/>
          <a:p>
            <a:pPr eaLnBrk="0" hangingPunct="0"/>
            <a:r>
              <a:rPr lang="en-GB" sz="2400" b="1" dirty="0">
                <a:solidFill>
                  <a:srgbClr val="0000FF"/>
                </a:solidFill>
              </a:rPr>
              <a:t>Increase in drugs abuse was not </a:t>
            </a:r>
            <a:r>
              <a:rPr lang="en-GB" sz="2400" b="1" dirty="0" smtClean="0">
                <a:solidFill>
                  <a:srgbClr val="0000FF"/>
                </a:solidFill>
              </a:rPr>
              <a:t>confirmed.</a:t>
            </a:r>
            <a:endParaRPr lang="de-DE" sz="2400" b="1" dirty="0">
              <a:solidFill>
                <a:srgbClr val="0000FF"/>
              </a:solidFill>
            </a:endParaRPr>
          </a:p>
        </p:txBody>
      </p:sp>
      <p:sp>
        <p:nvSpPr>
          <p:cNvPr id="25604" name="Text Box 4"/>
          <p:cNvSpPr txBox="1">
            <a:spLocks noChangeArrowheads="1"/>
          </p:cNvSpPr>
          <p:nvPr/>
        </p:nvSpPr>
        <p:spPr bwMode="auto">
          <a:xfrm>
            <a:off x="534842" y="1772816"/>
            <a:ext cx="8075757" cy="830997"/>
          </a:xfrm>
          <a:prstGeom prst="rect">
            <a:avLst/>
          </a:prstGeom>
          <a:noFill/>
          <a:ln w="9525">
            <a:noFill/>
            <a:miter lim="800000"/>
            <a:headEnd/>
            <a:tailEnd/>
          </a:ln>
        </p:spPr>
        <p:txBody>
          <a:bodyPr wrap="square">
            <a:spAutoFit/>
          </a:bodyPr>
          <a:lstStyle/>
          <a:p>
            <a:pPr eaLnBrk="0" hangingPunct="0"/>
            <a:r>
              <a:rPr lang="en-GB" sz="2400" b="1" dirty="0">
                <a:solidFill>
                  <a:srgbClr val="0000FF"/>
                </a:solidFill>
              </a:rPr>
              <a:t>Sterile needles did not influence the amount of available  </a:t>
            </a:r>
            <a:r>
              <a:rPr lang="en-GB" sz="2400" b="1" dirty="0" smtClean="0">
                <a:solidFill>
                  <a:srgbClr val="0000FF"/>
                </a:solidFill>
              </a:rPr>
              <a:t>drugs.</a:t>
            </a:r>
            <a:endParaRPr lang="de-DE" sz="2400" b="1" dirty="0">
              <a:solidFill>
                <a:srgbClr val="0000FF"/>
              </a:solidFill>
            </a:endParaRPr>
          </a:p>
        </p:txBody>
      </p:sp>
      <p:sp>
        <p:nvSpPr>
          <p:cNvPr id="25605" name="Text Box 5"/>
          <p:cNvSpPr txBox="1">
            <a:spLocks noChangeArrowheads="1"/>
          </p:cNvSpPr>
          <p:nvPr/>
        </p:nvSpPr>
        <p:spPr bwMode="auto">
          <a:xfrm>
            <a:off x="533400" y="2708920"/>
            <a:ext cx="8077200" cy="461665"/>
          </a:xfrm>
          <a:prstGeom prst="rect">
            <a:avLst/>
          </a:prstGeom>
          <a:noFill/>
          <a:ln w="9525">
            <a:noFill/>
            <a:miter lim="800000"/>
            <a:headEnd/>
            <a:tailEnd/>
          </a:ln>
        </p:spPr>
        <p:txBody>
          <a:bodyPr wrap="square">
            <a:spAutoFit/>
          </a:bodyPr>
          <a:lstStyle/>
          <a:p>
            <a:pPr eaLnBrk="0" hangingPunct="0">
              <a:spcBef>
                <a:spcPct val="50000"/>
              </a:spcBef>
            </a:pPr>
            <a:r>
              <a:rPr lang="en-GB" sz="2400" b="1" dirty="0">
                <a:solidFill>
                  <a:srgbClr val="0000FF"/>
                </a:solidFill>
              </a:rPr>
              <a:t>There is no more needle sharing among </a:t>
            </a:r>
            <a:r>
              <a:rPr lang="en-GB" sz="2400" b="1" dirty="0" smtClean="0">
                <a:solidFill>
                  <a:srgbClr val="0000FF"/>
                </a:solidFill>
              </a:rPr>
              <a:t>prisoners.</a:t>
            </a:r>
            <a:endParaRPr lang="de-DE" sz="2400" b="1" dirty="0">
              <a:solidFill>
                <a:srgbClr val="0000FF"/>
              </a:solidFill>
            </a:endParaRPr>
          </a:p>
        </p:txBody>
      </p:sp>
      <p:sp>
        <p:nvSpPr>
          <p:cNvPr id="25606" name="Text Box 6"/>
          <p:cNvSpPr txBox="1">
            <a:spLocks noChangeArrowheads="1"/>
          </p:cNvSpPr>
          <p:nvPr/>
        </p:nvSpPr>
        <p:spPr bwMode="auto">
          <a:xfrm>
            <a:off x="533398" y="3356992"/>
            <a:ext cx="8077199" cy="461665"/>
          </a:xfrm>
          <a:prstGeom prst="rect">
            <a:avLst/>
          </a:prstGeom>
          <a:noFill/>
          <a:ln w="9525">
            <a:noFill/>
            <a:miter lim="800000"/>
            <a:headEnd/>
            <a:tailEnd/>
          </a:ln>
        </p:spPr>
        <p:txBody>
          <a:bodyPr wrap="square">
            <a:spAutoFit/>
          </a:bodyPr>
          <a:lstStyle/>
          <a:p>
            <a:pPr eaLnBrk="0" hangingPunct="0">
              <a:spcBef>
                <a:spcPct val="50000"/>
              </a:spcBef>
            </a:pPr>
            <a:r>
              <a:rPr lang="en-GB" sz="2400" b="1" dirty="0">
                <a:solidFill>
                  <a:srgbClr val="0000FF"/>
                </a:solidFill>
              </a:rPr>
              <a:t>Much less </a:t>
            </a:r>
            <a:r>
              <a:rPr lang="en-GB" sz="2400" b="1" dirty="0" smtClean="0">
                <a:solidFill>
                  <a:srgbClr val="0000FF"/>
                </a:solidFill>
              </a:rPr>
              <a:t>overdoses.</a:t>
            </a:r>
            <a:endParaRPr lang="de-DE" sz="2400" b="1" dirty="0">
              <a:solidFill>
                <a:srgbClr val="0000FF"/>
              </a:solidFill>
            </a:endParaRPr>
          </a:p>
        </p:txBody>
      </p:sp>
      <p:sp>
        <p:nvSpPr>
          <p:cNvPr id="25607" name="Text Box 7"/>
          <p:cNvSpPr txBox="1">
            <a:spLocks noChangeArrowheads="1"/>
          </p:cNvSpPr>
          <p:nvPr/>
        </p:nvSpPr>
        <p:spPr bwMode="auto">
          <a:xfrm>
            <a:off x="533398" y="4005064"/>
            <a:ext cx="8013801" cy="461665"/>
          </a:xfrm>
          <a:prstGeom prst="rect">
            <a:avLst/>
          </a:prstGeom>
          <a:noFill/>
          <a:ln w="9525">
            <a:noFill/>
            <a:miter lim="800000"/>
            <a:headEnd/>
            <a:tailEnd/>
          </a:ln>
        </p:spPr>
        <p:txBody>
          <a:bodyPr wrap="square">
            <a:spAutoFit/>
          </a:bodyPr>
          <a:lstStyle/>
          <a:p>
            <a:pPr eaLnBrk="0" hangingPunct="0">
              <a:spcBef>
                <a:spcPct val="50000"/>
              </a:spcBef>
            </a:pPr>
            <a:r>
              <a:rPr lang="en-GB" sz="2400" b="1" dirty="0">
                <a:solidFill>
                  <a:srgbClr val="0000FF"/>
                </a:solidFill>
              </a:rPr>
              <a:t>No prisoner has started to use drugs in the prison </a:t>
            </a:r>
            <a:r>
              <a:rPr lang="en-GB" sz="2400" b="1" dirty="0" smtClean="0">
                <a:solidFill>
                  <a:srgbClr val="0000FF"/>
                </a:solidFill>
              </a:rPr>
              <a:t>setting.</a:t>
            </a:r>
            <a:endParaRPr lang="de-DE" sz="2400" b="1" dirty="0">
              <a:solidFill>
                <a:srgbClr val="0000FF"/>
              </a:solidFill>
            </a:endParaRPr>
          </a:p>
        </p:txBody>
      </p:sp>
      <p:sp>
        <p:nvSpPr>
          <p:cNvPr id="25608" name="Text Box 8"/>
          <p:cNvSpPr txBox="1">
            <a:spLocks noChangeArrowheads="1"/>
          </p:cNvSpPr>
          <p:nvPr/>
        </p:nvSpPr>
        <p:spPr bwMode="auto">
          <a:xfrm>
            <a:off x="533398" y="4653136"/>
            <a:ext cx="8075757" cy="830997"/>
          </a:xfrm>
          <a:prstGeom prst="rect">
            <a:avLst/>
          </a:prstGeom>
          <a:noFill/>
          <a:ln w="9525">
            <a:noFill/>
            <a:miter lim="800000"/>
            <a:headEnd/>
            <a:tailEnd/>
          </a:ln>
        </p:spPr>
        <p:txBody>
          <a:bodyPr wrap="square">
            <a:spAutoFit/>
          </a:bodyPr>
          <a:lstStyle/>
          <a:p>
            <a:pPr eaLnBrk="0" hangingPunct="0">
              <a:spcBef>
                <a:spcPct val="50000"/>
              </a:spcBef>
            </a:pPr>
            <a:r>
              <a:rPr lang="en-GB" sz="2400" b="1" dirty="0">
                <a:solidFill>
                  <a:srgbClr val="0000FF"/>
                </a:solidFill>
              </a:rPr>
              <a:t>No dirty needles were found in the garden or </a:t>
            </a:r>
            <a:r>
              <a:rPr lang="en-GB" sz="2400" b="1" dirty="0" smtClean="0">
                <a:solidFill>
                  <a:srgbClr val="0000FF"/>
                </a:solidFill>
              </a:rPr>
              <a:t>in </a:t>
            </a:r>
            <a:r>
              <a:rPr lang="en-GB" sz="2400" b="1" dirty="0">
                <a:solidFill>
                  <a:srgbClr val="0000FF"/>
                </a:solidFill>
              </a:rPr>
              <a:t>the </a:t>
            </a:r>
            <a:r>
              <a:rPr lang="en-GB" sz="2400" b="1" dirty="0" smtClean="0">
                <a:solidFill>
                  <a:srgbClr val="0000FF"/>
                </a:solidFill>
              </a:rPr>
              <a:t>departments.   </a:t>
            </a:r>
            <a:endParaRPr lang="de-DE" sz="2400" b="1" dirty="0">
              <a:solidFill>
                <a:srgbClr val="0000FF"/>
              </a:solidFill>
            </a:endParaRPr>
          </a:p>
        </p:txBody>
      </p:sp>
      <p:sp>
        <p:nvSpPr>
          <p:cNvPr id="25610" name="Text Box 10"/>
          <p:cNvSpPr txBox="1">
            <a:spLocks noChangeArrowheads="1"/>
          </p:cNvSpPr>
          <p:nvPr/>
        </p:nvSpPr>
        <p:spPr bwMode="auto">
          <a:xfrm>
            <a:off x="533398" y="5589240"/>
            <a:ext cx="8075754" cy="830997"/>
          </a:xfrm>
          <a:prstGeom prst="rect">
            <a:avLst/>
          </a:prstGeom>
          <a:noFill/>
          <a:ln w="9525">
            <a:noFill/>
            <a:miter lim="800000"/>
            <a:headEnd/>
            <a:tailEnd/>
          </a:ln>
        </p:spPr>
        <p:txBody>
          <a:bodyPr wrap="square">
            <a:spAutoFit/>
          </a:bodyPr>
          <a:lstStyle/>
          <a:p>
            <a:pPr eaLnBrk="0" hangingPunct="0">
              <a:spcBef>
                <a:spcPct val="50000"/>
              </a:spcBef>
            </a:pPr>
            <a:r>
              <a:rPr lang="en-GB" sz="2400" b="1" dirty="0">
                <a:solidFill>
                  <a:srgbClr val="0000FF"/>
                </a:solidFill>
              </a:rPr>
              <a:t>The occurrence of injection abscesses has decreased </a:t>
            </a:r>
            <a:r>
              <a:rPr lang="en-GB" sz="2400" b="1" dirty="0" smtClean="0">
                <a:solidFill>
                  <a:srgbClr val="0000FF"/>
                </a:solidFill>
              </a:rPr>
              <a:t>enormously.</a:t>
            </a:r>
            <a:endParaRPr lang="de-DE" sz="2400" b="1" dirty="0">
              <a:solidFill>
                <a:srgbClr val="0000FF"/>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5603"/>
                                        </p:tgtEl>
                                        <p:attrNameLst>
                                          <p:attrName>style.visibility</p:attrName>
                                        </p:attrNameLst>
                                      </p:cBhvr>
                                      <p:to>
                                        <p:strVal val="visible"/>
                                      </p:to>
                                    </p:set>
                                    <p:animEffect transition="in" filter="box(in)">
                                      <p:cBhvr>
                                        <p:cTn id="11" dur="500"/>
                                        <p:tgtEl>
                                          <p:spTgt spid="2560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25604"/>
                                        </p:tgtEl>
                                        <p:attrNameLst>
                                          <p:attrName>style.visibility</p:attrName>
                                        </p:attrNameLst>
                                      </p:cBhvr>
                                      <p:to>
                                        <p:strVal val="visible"/>
                                      </p:to>
                                    </p:set>
                                    <p:animEffect transition="in" filter="box(in)">
                                      <p:cBhvr>
                                        <p:cTn id="16" dur="500"/>
                                        <p:tgtEl>
                                          <p:spTgt spid="2560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5605"/>
                                        </p:tgtEl>
                                        <p:attrNameLst>
                                          <p:attrName>style.visibility</p:attrName>
                                        </p:attrNameLst>
                                      </p:cBhvr>
                                      <p:to>
                                        <p:strVal val="visible"/>
                                      </p:to>
                                    </p:set>
                                    <p:animEffect transition="in" filter="box(in)">
                                      <p:cBhvr>
                                        <p:cTn id="21" dur="500"/>
                                        <p:tgtEl>
                                          <p:spTgt spid="2560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5606"/>
                                        </p:tgtEl>
                                        <p:attrNameLst>
                                          <p:attrName>style.visibility</p:attrName>
                                        </p:attrNameLst>
                                      </p:cBhvr>
                                      <p:to>
                                        <p:strVal val="visible"/>
                                      </p:to>
                                    </p:set>
                                    <p:animEffect transition="in" filter="box(in)">
                                      <p:cBhvr>
                                        <p:cTn id="26" dur="500"/>
                                        <p:tgtEl>
                                          <p:spTgt spid="25606"/>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5607"/>
                                        </p:tgtEl>
                                        <p:attrNameLst>
                                          <p:attrName>style.visibility</p:attrName>
                                        </p:attrNameLst>
                                      </p:cBhvr>
                                      <p:to>
                                        <p:strVal val="visible"/>
                                      </p:to>
                                    </p:set>
                                    <p:animEffect transition="in" filter="box(in)">
                                      <p:cBhvr>
                                        <p:cTn id="31" dur="500"/>
                                        <p:tgtEl>
                                          <p:spTgt spid="2560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5608"/>
                                        </p:tgtEl>
                                        <p:attrNameLst>
                                          <p:attrName>style.visibility</p:attrName>
                                        </p:attrNameLst>
                                      </p:cBhvr>
                                      <p:to>
                                        <p:strVal val="visible"/>
                                      </p:to>
                                    </p:set>
                                    <p:animEffect transition="in" filter="box(in)">
                                      <p:cBhvr>
                                        <p:cTn id="36" dur="500"/>
                                        <p:tgtEl>
                                          <p:spTgt spid="25608"/>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25610"/>
                                        </p:tgtEl>
                                        <p:attrNameLst>
                                          <p:attrName>style.visibility</p:attrName>
                                        </p:attrNameLst>
                                      </p:cBhvr>
                                      <p:to>
                                        <p:strVal val="visible"/>
                                      </p:to>
                                    </p:set>
                                    <p:animEffect transition="in" filter="box(in)">
                                      <p:cBhvr>
                                        <p:cTn id="41"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P spid="25603" grpId="0" autoUpdateAnimBg="0"/>
      <p:bldP spid="25604" grpId="0" autoUpdateAnimBg="0"/>
      <p:bldP spid="25605" grpId="0" autoUpdateAnimBg="0"/>
      <p:bldP spid="25606" grpId="0" autoUpdateAnimBg="0"/>
      <p:bldP spid="25607" grpId="0" autoUpdateAnimBg="0"/>
      <p:bldP spid="25608" grpId="0" autoUpdateAnimBg="0"/>
      <p:bldP spid="2561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286000" y="2492896"/>
            <a:ext cx="4572000" cy="2246769"/>
          </a:xfrm>
          <a:prstGeom prst="rect">
            <a:avLst/>
          </a:prstGeom>
        </p:spPr>
        <p:txBody>
          <a:bodyPr>
            <a:spAutoFit/>
          </a:bodyPr>
          <a:lstStyle/>
          <a:p>
            <a:pPr algn="ctr" eaLnBrk="0" hangingPunct="0">
              <a:spcBef>
                <a:spcPct val="50000"/>
              </a:spcBef>
            </a:pPr>
            <a:r>
              <a:rPr lang="en-GB" sz="2800" dirty="0" smtClean="0">
                <a:solidFill>
                  <a:schemeClr val="accent6">
                    <a:lumMod val="50000"/>
                  </a:schemeClr>
                </a:solidFill>
                <a:latin typeface="+mj-lt"/>
              </a:rPr>
              <a:t>Until now, over more then </a:t>
            </a:r>
            <a:br>
              <a:rPr lang="en-GB" sz="2800" dirty="0" smtClean="0">
                <a:solidFill>
                  <a:schemeClr val="accent6">
                    <a:lumMod val="50000"/>
                  </a:schemeClr>
                </a:solidFill>
                <a:latin typeface="+mj-lt"/>
              </a:rPr>
            </a:br>
            <a:r>
              <a:rPr lang="en-GB" sz="2800" dirty="0" smtClean="0">
                <a:solidFill>
                  <a:schemeClr val="accent6">
                    <a:lumMod val="50000"/>
                  </a:schemeClr>
                </a:solidFill>
                <a:latin typeface="+mj-lt"/>
              </a:rPr>
              <a:t>nineteen years of syringes exchange, </a:t>
            </a:r>
            <a:br>
              <a:rPr lang="en-GB" sz="2800" dirty="0" smtClean="0">
                <a:solidFill>
                  <a:schemeClr val="accent6">
                    <a:lumMod val="50000"/>
                  </a:schemeClr>
                </a:solidFill>
                <a:latin typeface="+mj-lt"/>
              </a:rPr>
            </a:br>
            <a:r>
              <a:rPr lang="en-GB" sz="2800" dirty="0" smtClean="0">
                <a:solidFill>
                  <a:schemeClr val="accent6">
                    <a:lumMod val="50000"/>
                  </a:schemeClr>
                </a:solidFill>
                <a:latin typeface="+mj-lt"/>
              </a:rPr>
              <a:t>needles have never been used as a</a:t>
            </a:r>
            <a:r>
              <a:rPr lang="en-GB" sz="2800" dirty="0" smtClean="0">
                <a:solidFill>
                  <a:srgbClr val="00B050"/>
                </a:solidFill>
                <a:latin typeface="+mj-lt"/>
              </a:rPr>
              <a:t> </a:t>
            </a:r>
            <a:r>
              <a:rPr lang="en-GB" sz="2800" dirty="0" smtClean="0">
                <a:solidFill>
                  <a:schemeClr val="accent6">
                    <a:lumMod val="50000"/>
                  </a:schemeClr>
                </a:solidFill>
                <a:latin typeface="+mj-lt"/>
              </a:rPr>
              <a:t>weapon!</a:t>
            </a:r>
            <a:r>
              <a:rPr lang="en-US" sz="2800" dirty="0">
                <a:solidFill>
                  <a:schemeClr val="accent6">
                    <a:lumMod val="50000"/>
                  </a:schemeClr>
                </a:solidFill>
                <a:latin typeface="+mj-lt"/>
              </a:rPr>
              <a:t> </a:t>
            </a:r>
            <a:endParaRPr lang="en-US" sz="2800" dirty="0" smtClean="0">
              <a:solidFill>
                <a:schemeClr val="accent6">
                  <a:lumMod val="50000"/>
                </a:schemeClr>
              </a:solidFill>
              <a:latin typeface="+mj-lt"/>
            </a:endParaRPr>
          </a:p>
        </p:txBody>
      </p:sp>
      <p:sp>
        <p:nvSpPr>
          <p:cNvPr id="3" name="Textfeld 2"/>
          <p:cNvSpPr txBox="1"/>
          <p:nvPr/>
        </p:nvSpPr>
        <p:spPr>
          <a:xfrm>
            <a:off x="1403648" y="1412776"/>
            <a:ext cx="6695423" cy="523220"/>
          </a:xfrm>
          <a:prstGeom prst="rect">
            <a:avLst/>
          </a:prstGeom>
          <a:noFill/>
        </p:spPr>
        <p:txBody>
          <a:bodyPr wrap="none" rtlCol="0">
            <a:spAutoFit/>
          </a:bodyPr>
          <a:lstStyle/>
          <a:p>
            <a:r>
              <a:rPr lang="en-CA" sz="2800" b="1" dirty="0" smtClean="0">
                <a:solidFill>
                  <a:srgbClr val="0000FF"/>
                </a:solidFill>
                <a:latin typeface="+mj-lt"/>
              </a:rPr>
              <a:t>One of the biggest fears was not confirmed:</a:t>
            </a:r>
            <a:endParaRPr lang="en-CA" sz="2800" b="1" dirty="0">
              <a:solidFill>
                <a:srgbClr val="0000FF"/>
              </a:solidFill>
              <a:latin typeface="+mj-lt"/>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123728" y="1052736"/>
            <a:ext cx="4876800" cy="646331"/>
          </a:xfrm>
          <a:prstGeom prst="rect">
            <a:avLst/>
          </a:prstGeom>
          <a:noFill/>
          <a:ln w="9525">
            <a:noFill/>
            <a:miter lim="800000"/>
            <a:headEnd/>
            <a:tailEnd/>
          </a:ln>
        </p:spPr>
        <p:txBody>
          <a:bodyPr wrap="square">
            <a:spAutoFit/>
          </a:bodyPr>
          <a:lstStyle/>
          <a:p>
            <a:pPr eaLnBrk="0" hangingPunct="0">
              <a:spcBef>
                <a:spcPct val="50000"/>
              </a:spcBef>
            </a:pPr>
            <a:r>
              <a:rPr lang="en-GB" sz="3600" b="1" dirty="0" smtClean="0">
                <a:solidFill>
                  <a:srgbClr val="0000FF"/>
                </a:solidFill>
                <a:latin typeface="+mj-lt"/>
              </a:rPr>
              <a:t>            </a:t>
            </a:r>
            <a:r>
              <a:rPr lang="en-GB" sz="3600" b="1" dirty="0" smtClean="0">
                <a:solidFill>
                  <a:srgbClr val="C00000"/>
                </a:solidFill>
                <a:latin typeface="+mj-lt"/>
              </a:rPr>
              <a:t>Conclusion</a:t>
            </a:r>
            <a:endParaRPr lang="de-DE" sz="3600" b="1" dirty="0">
              <a:solidFill>
                <a:srgbClr val="C00000"/>
              </a:solidFill>
              <a:latin typeface="+mj-lt"/>
            </a:endParaRPr>
          </a:p>
        </p:txBody>
      </p:sp>
      <p:sp>
        <p:nvSpPr>
          <p:cNvPr id="30723" name="Text Box 3"/>
          <p:cNvSpPr txBox="1">
            <a:spLocks noChangeArrowheads="1"/>
          </p:cNvSpPr>
          <p:nvPr/>
        </p:nvSpPr>
        <p:spPr bwMode="auto">
          <a:xfrm>
            <a:off x="611560" y="2636912"/>
            <a:ext cx="7920880" cy="2246769"/>
          </a:xfrm>
          <a:prstGeom prst="rect">
            <a:avLst/>
          </a:prstGeom>
          <a:noFill/>
          <a:ln w="9525">
            <a:noFill/>
            <a:miter lim="800000"/>
            <a:headEnd/>
            <a:tailEnd/>
          </a:ln>
        </p:spPr>
        <p:txBody>
          <a:bodyPr wrap="square">
            <a:spAutoFit/>
          </a:bodyPr>
          <a:lstStyle/>
          <a:p>
            <a:pPr eaLnBrk="0" hangingPunct="0">
              <a:spcBef>
                <a:spcPct val="50000"/>
              </a:spcBef>
            </a:pPr>
            <a:r>
              <a:rPr lang="en-US" sz="2800" dirty="0" smtClean="0">
                <a:solidFill>
                  <a:srgbClr val="0000FF"/>
                </a:solidFill>
                <a:latin typeface="+mj-lt"/>
              </a:rPr>
              <a:t>The </a:t>
            </a:r>
            <a:r>
              <a:rPr lang="en-US" sz="2800" dirty="0">
                <a:solidFill>
                  <a:srgbClr val="0000FF"/>
                </a:solidFill>
                <a:latin typeface="+mj-lt"/>
              </a:rPr>
              <a:t>amplitude of drugs consumption, the risk </a:t>
            </a:r>
            <a:r>
              <a:rPr lang="en-US" sz="2800" dirty="0" err="1">
                <a:solidFill>
                  <a:srgbClr val="0000FF"/>
                </a:solidFill>
                <a:latin typeface="+mj-lt"/>
              </a:rPr>
              <a:t>behaviour</a:t>
            </a:r>
            <a:r>
              <a:rPr lang="en-US" sz="2800" dirty="0">
                <a:solidFill>
                  <a:srgbClr val="0000FF"/>
                </a:solidFill>
                <a:latin typeface="+mj-lt"/>
              </a:rPr>
              <a:t> </a:t>
            </a:r>
            <a:r>
              <a:rPr lang="en-US" sz="2800" dirty="0" smtClean="0">
                <a:solidFill>
                  <a:srgbClr val="0000FF"/>
                </a:solidFill>
                <a:latin typeface="+mj-lt"/>
              </a:rPr>
              <a:t>due to </a:t>
            </a:r>
            <a:r>
              <a:rPr lang="en-US" sz="2800" dirty="0">
                <a:solidFill>
                  <a:srgbClr val="0000FF"/>
                </a:solidFill>
                <a:latin typeface="+mj-lt"/>
              </a:rPr>
              <a:t>drug abuse and sexual </a:t>
            </a:r>
            <a:r>
              <a:rPr lang="en-US" sz="2800" dirty="0" smtClean="0">
                <a:solidFill>
                  <a:srgbClr val="0000FF"/>
                </a:solidFill>
                <a:latin typeface="+mj-lt"/>
              </a:rPr>
              <a:t>relations, </a:t>
            </a:r>
            <a:r>
              <a:rPr lang="en-US" sz="2800" dirty="0">
                <a:solidFill>
                  <a:srgbClr val="0000FF"/>
                </a:solidFill>
                <a:latin typeface="+mj-lt"/>
              </a:rPr>
              <a:t>as well the prevalence of HIV and Hepatitis-infections in the </a:t>
            </a:r>
            <a:r>
              <a:rPr lang="en-US" sz="2800" dirty="0" err="1">
                <a:solidFill>
                  <a:srgbClr val="0000FF"/>
                </a:solidFill>
                <a:latin typeface="+mj-lt"/>
              </a:rPr>
              <a:t>Hindelbank</a:t>
            </a:r>
            <a:r>
              <a:rPr lang="en-US" sz="2800" dirty="0">
                <a:solidFill>
                  <a:srgbClr val="0000FF"/>
                </a:solidFill>
                <a:latin typeface="+mj-lt"/>
              </a:rPr>
              <a:t> prison, reflect the existing situation on an international level.</a:t>
            </a:r>
            <a:endParaRPr lang="de-DE" sz="2800" dirty="0">
              <a:solidFill>
                <a:srgbClr val="0000FF"/>
              </a:solidFill>
              <a:latin typeface="+mj-lt"/>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ppt_x"/>
                                          </p:val>
                                        </p:tav>
                                        <p:tav tm="100000">
                                          <p:val>
                                            <p:strVal val="#ppt_x"/>
                                          </p:val>
                                        </p:tav>
                                      </p:tavLst>
                                    </p:anim>
                                    <p:anim calcmode="lin" valueType="num">
                                      <p:cBhvr additive="base">
                                        <p:cTn id="8" dur="500" fill="hold"/>
                                        <p:tgtEl>
                                          <p:spTgt spid="307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0723"/>
                                        </p:tgtEl>
                                        <p:attrNameLst>
                                          <p:attrName>style.visibility</p:attrName>
                                        </p:attrNameLst>
                                      </p:cBhvr>
                                      <p:to>
                                        <p:strVal val="visible"/>
                                      </p:to>
                                    </p:set>
                                    <p:animEffect transition="in" filter="box(in)">
                                      <p:cBhvr>
                                        <p:cTn id="13"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utoUpdateAnimBg="0"/>
      <p:bldP spid="30723"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39750" y="2276475"/>
            <a:ext cx="8153400" cy="1815882"/>
          </a:xfrm>
          <a:prstGeom prst="rect">
            <a:avLst/>
          </a:prstGeom>
          <a:noFill/>
          <a:ln w="9525">
            <a:noFill/>
            <a:miter lim="800000"/>
            <a:headEnd/>
            <a:tailEnd/>
          </a:ln>
        </p:spPr>
        <p:txBody>
          <a:bodyPr>
            <a:spAutoFit/>
          </a:bodyPr>
          <a:lstStyle/>
          <a:p>
            <a:pPr eaLnBrk="0" hangingPunct="0">
              <a:spcBef>
                <a:spcPct val="50000"/>
              </a:spcBef>
            </a:pPr>
            <a:r>
              <a:rPr lang="en-GB" sz="2800" b="1" dirty="0">
                <a:solidFill>
                  <a:srgbClr val="0000FF"/>
                </a:solidFill>
                <a:latin typeface="Calibri" pitchFamily="34" charset="0"/>
              </a:rPr>
              <a:t>The results of the prevention programme carried out at </a:t>
            </a:r>
            <a:r>
              <a:rPr lang="en-GB" sz="2800" b="1" dirty="0" err="1">
                <a:solidFill>
                  <a:srgbClr val="0000FF"/>
                </a:solidFill>
                <a:latin typeface="Calibri" pitchFamily="34" charset="0"/>
              </a:rPr>
              <a:t>Hindelbank</a:t>
            </a:r>
            <a:r>
              <a:rPr lang="en-GB" sz="2800" b="1" dirty="0">
                <a:solidFill>
                  <a:srgbClr val="0000FF"/>
                </a:solidFill>
                <a:latin typeface="Calibri" pitchFamily="34" charset="0"/>
              </a:rPr>
              <a:t> Prison do not furnish any arguments against the continuation of the distribution of </a:t>
            </a:r>
            <a:r>
              <a:rPr lang="en-GB" sz="2800" b="1" dirty="0" smtClean="0">
                <a:solidFill>
                  <a:srgbClr val="0000FF"/>
                </a:solidFill>
                <a:latin typeface="Calibri" pitchFamily="34" charset="0"/>
              </a:rPr>
              <a:t>sterile syringes.</a:t>
            </a:r>
            <a:endParaRPr lang="de-DE" sz="2800" b="1" dirty="0">
              <a:solidFill>
                <a:srgbClr val="0000FF"/>
              </a:solidFill>
              <a:latin typeface="Calibri" pitchFamily="34" charset="0"/>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1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3" name="Object 5"/>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325" name="CorelPhotoPaint.Image.8" r:id="rId3" imgW="8571429" imgH="6107937" progId="">
                  <p:embed/>
                </p:oleObj>
              </mc:Choice>
              <mc:Fallback>
                <p:oleObj name="CorelPhotoPaint.Image.8" r:id="rId3" imgW="8571429" imgH="6107937" progId="">
                  <p:embed/>
                  <p:pic>
                    <p:nvPicPr>
                      <p:cNvPr id="0" name="Picture 59"/>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7650" name="Text Box 2"/>
          <p:cNvSpPr txBox="1">
            <a:spLocks noChangeArrowheads="1"/>
          </p:cNvSpPr>
          <p:nvPr/>
        </p:nvSpPr>
        <p:spPr bwMode="auto">
          <a:xfrm>
            <a:off x="304800" y="476672"/>
            <a:ext cx="8227640" cy="1384995"/>
          </a:xfrm>
          <a:prstGeom prst="rect">
            <a:avLst/>
          </a:prstGeom>
          <a:noFill/>
          <a:ln w="9525">
            <a:noFill/>
            <a:miter lim="800000"/>
            <a:headEnd/>
            <a:tailEnd/>
          </a:ln>
        </p:spPr>
        <p:txBody>
          <a:bodyPr wrap="square">
            <a:spAutoFit/>
          </a:bodyPr>
          <a:lstStyle/>
          <a:p>
            <a:pPr eaLnBrk="0" hangingPunct="0"/>
            <a:r>
              <a:rPr lang="en-GB" sz="2800" b="1" dirty="0">
                <a:solidFill>
                  <a:srgbClr val="0000FF"/>
                </a:solidFill>
              </a:rPr>
              <a:t>The consumption of hard drugs in the prison of </a:t>
            </a:r>
            <a:r>
              <a:rPr lang="en-GB" sz="2800" b="1" dirty="0" err="1">
                <a:solidFill>
                  <a:srgbClr val="0000FF"/>
                </a:solidFill>
              </a:rPr>
              <a:t>Hindelbank</a:t>
            </a:r>
            <a:r>
              <a:rPr lang="en-GB" sz="2800" b="1" dirty="0">
                <a:solidFill>
                  <a:srgbClr val="0000FF"/>
                </a:solidFill>
              </a:rPr>
              <a:t> remains illegal and  leads to sanctions such as the suspension of </a:t>
            </a:r>
            <a:r>
              <a:rPr lang="en-GB" sz="2800" b="1" dirty="0" smtClean="0">
                <a:solidFill>
                  <a:srgbClr val="0000FF"/>
                </a:solidFill>
              </a:rPr>
              <a:t>holiday.</a:t>
            </a:r>
            <a:endParaRPr lang="de-DE" sz="2800" b="1" dirty="0">
              <a:solidFill>
                <a:srgbClr val="0000FF"/>
              </a:solidFill>
            </a:endParaRPr>
          </a:p>
        </p:txBody>
      </p:sp>
      <p:sp>
        <p:nvSpPr>
          <p:cNvPr id="27651" name="Text Box 3"/>
          <p:cNvSpPr txBox="1">
            <a:spLocks noChangeArrowheads="1"/>
          </p:cNvSpPr>
          <p:nvPr/>
        </p:nvSpPr>
        <p:spPr bwMode="auto">
          <a:xfrm>
            <a:off x="304020" y="4509120"/>
            <a:ext cx="8516452" cy="1384995"/>
          </a:xfrm>
          <a:prstGeom prst="rect">
            <a:avLst/>
          </a:prstGeom>
          <a:noFill/>
          <a:ln w="9525">
            <a:noFill/>
            <a:miter lim="800000"/>
            <a:headEnd/>
            <a:tailEnd/>
          </a:ln>
        </p:spPr>
        <p:txBody>
          <a:bodyPr wrap="square">
            <a:spAutoFit/>
          </a:bodyPr>
          <a:lstStyle/>
          <a:p>
            <a:pPr eaLnBrk="0" hangingPunct="0">
              <a:spcBef>
                <a:spcPct val="50000"/>
              </a:spcBef>
            </a:pPr>
            <a:r>
              <a:rPr lang="en-GB" sz="2800" b="1" dirty="0">
                <a:solidFill>
                  <a:srgbClr val="0000FF"/>
                </a:solidFill>
              </a:rPr>
              <a:t>The distribution of sterile needles is purely a health measure and </a:t>
            </a:r>
            <a:r>
              <a:rPr lang="en-GB" sz="2800" b="1" dirty="0" smtClean="0">
                <a:solidFill>
                  <a:srgbClr val="0000FF"/>
                </a:solidFill>
              </a:rPr>
              <a:t>do </a:t>
            </a:r>
            <a:r>
              <a:rPr lang="en-GB" sz="2800" b="1" dirty="0" smtClean="0">
                <a:solidFill>
                  <a:srgbClr val="FF0000"/>
                </a:solidFill>
              </a:rPr>
              <a:t>not allowing consumption</a:t>
            </a:r>
            <a:r>
              <a:rPr lang="en-GB" sz="2800" b="1" dirty="0" smtClean="0">
                <a:solidFill>
                  <a:srgbClr val="0000FF"/>
                </a:solidFill>
              </a:rPr>
              <a:t>.</a:t>
            </a:r>
            <a:r>
              <a:rPr lang="en-US" sz="2800" b="1" dirty="0">
                <a:solidFill>
                  <a:srgbClr val="0000FF"/>
                </a:solidFill>
              </a:rPr>
              <a:t> </a:t>
            </a:r>
            <a:r>
              <a:rPr lang="en-US" sz="2800" b="1" dirty="0" smtClean="0">
                <a:solidFill>
                  <a:srgbClr val="0000FF"/>
                </a:solidFill>
              </a:rPr>
              <a:t/>
            </a:r>
            <a:br>
              <a:rPr lang="en-US" sz="2800" b="1" dirty="0" smtClean="0">
                <a:solidFill>
                  <a:srgbClr val="0000FF"/>
                </a:solidFill>
              </a:rPr>
            </a:br>
            <a:endParaRPr lang="de-DE" sz="2800" b="1" dirty="0">
              <a:solidFill>
                <a:srgbClr val="FF00FF"/>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6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76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7651"/>
                                        </p:tgtEl>
                                        <p:attrNameLst>
                                          <p:attrName>style.visibility</p:attrName>
                                        </p:attrNameLst>
                                      </p:cBhvr>
                                      <p:to>
                                        <p:strVal val="visible"/>
                                      </p:to>
                                    </p:set>
                                    <p:animEffect transition="in" filter="box(in)">
                                      <p:cBhvr>
                                        <p:cTn id="15"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utoUpdateAnimBg="0"/>
      <p:bldP spid="2765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11560" y="404664"/>
            <a:ext cx="7920880" cy="1384995"/>
          </a:xfrm>
          <a:prstGeom prst="rect">
            <a:avLst/>
          </a:prstGeom>
          <a:noFill/>
        </p:spPr>
        <p:txBody>
          <a:bodyPr wrap="square" rtlCol="0">
            <a:spAutoFit/>
          </a:bodyPr>
          <a:lstStyle/>
          <a:p>
            <a:r>
              <a:rPr lang="en-US" sz="2800" b="1" dirty="0" smtClean="0">
                <a:solidFill>
                  <a:srgbClr val="0000FF"/>
                </a:solidFill>
              </a:rPr>
              <a:t>It is known worldwide; if</a:t>
            </a:r>
            <a:r>
              <a:rPr lang="en-US" sz="2800" b="1" dirty="0" smtClean="0">
                <a:solidFill>
                  <a:srgbClr val="FFFF00"/>
                </a:solidFill>
              </a:rPr>
              <a:t> </a:t>
            </a:r>
            <a:r>
              <a:rPr lang="en-US" sz="2800" b="1" dirty="0" smtClean="0">
                <a:solidFill>
                  <a:srgbClr val="0000FF"/>
                </a:solidFill>
              </a:rPr>
              <a:t>drug addicts are incarcerated, drugs enter in prison and these are also injected! </a:t>
            </a:r>
            <a:endParaRPr lang="de-CH" sz="2800" b="1" dirty="0">
              <a:solidFill>
                <a:srgbClr val="0000FF"/>
              </a:solidFill>
            </a:endParaRPr>
          </a:p>
        </p:txBody>
      </p:sp>
      <p:sp>
        <p:nvSpPr>
          <p:cNvPr id="3" name="Textfeld 2"/>
          <p:cNvSpPr txBox="1"/>
          <p:nvPr/>
        </p:nvSpPr>
        <p:spPr>
          <a:xfrm>
            <a:off x="611560" y="1844824"/>
            <a:ext cx="5400600" cy="523220"/>
          </a:xfrm>
          <a:prstGeom prst="rect">
            <a:avLst/>
          </a:prstGeom>
          <a:noFill/>
        </p:spPr>
        <p:txBody>
          <a:bodyPr wrap="square" rtlCol="0">
            <a:spAutoFit/>
          </a:bodyPr>
          <a:lstStyle/>
          <a:p>
            <a:r>
              <a:rPr lang="de-CH" sz="2800" dirty="0" err="1" smtClean="0">
                <a:solidFill>
                  <a:srgbClr val="0000FF"/>
                </a:solidFill>
              </a:rPr>
              <a:t>This</a:t>
            </a:r>
            <a:r>
              <a:rPr lang="de-CH" sz="2800" dirty="0" smtClean="0">
                <a:solidFill>
                  <a:srgbClr val="0000FF"/>
                </a:solidFill>
              </a:rPr>
              <a:t> </a:t>
            </a:r>
            <a:r>
              <a:rPr lang="en-CA" sz="2800" dirty="0" smtClean="0">
                <a:solidFill>
                  <a:srgbClr val="0000FF"/>
                </a:solidFill>
              </a:rPr>
              <a:t>means</a:t>
            </a:r>
            <a:r>
              <a:rPr lang="de-CH" sz="2800" dirty="0" smtClean="0">
                <a:solidFill>
                  <a:srgbClr val="0000FF"/>
                </a:solidFill>
              </a:rPr>
              <a:t>: </a:t>
            </a:r>
            <a:endParaRPr lang="de-CH" sz="2800" dirty="0">
              <a:solidFill>
                <a:srgbClr val="0000FF"/>
              </a:solidFill>
            </a:endParaRPr>
          </a:p>
        </p:txBody>
      </p:sp>
      <p:sp>
        <p:nvSpPr>
          <p:cNvPr id="4" name="Textfeld 3"/>
          <p:cNvSpPr txBox="1"/>
          <p:nvPr/>
        </p:nvSpPr>
        <p:spPr>
          <a:xfrm>
            <a:off x="755576" y="2564904"/>
            <a:ext cx="6768752" cy="3539430"/>
          </a:xfrm>
          <a:prstGeom prst="rect">
            <a:avLst/>
          </a:prstGeom>
          <a:noFill/>
        </p:spPr>
        <p:txBody>
          <a:bodyPr wrap="square" rtlCol="0">
            <a:spAutoFit/>
          </a:bodyPr>
          <a:lstStyle/>
          <a:p>
            <a:pPr marL="514350" indent="-514350">
              <a:buFont typeface="+mj-lt"/>
              <a:buAutoNum type="arabicPeriod"/>
            </a:pPr>
            <a:r>
              <a:rPr lang="en-US" sz="2800" dirty="0" smtClean="0">
                <a:solidFill>
                  <a:srgbClr val="0000FF"/>
                </a:solidFill>
              </a:rPr>
              <a:t>A few syringes are in prison</a:t>
            </a:r>
          </a:p>
          <a:p>
            <a:pPr marL="514350" indent="-514350">
              <a:buFont typeface="+mj-lt"/>
              <a:buAutoNum type="arabicPeriod"/>
            </a:pPr>
            <a:r>
              <a:rPr lang="en-US" sz="2800" dirty="0" smtClean="0">
                <a:solidFill>
                  <a:srgbClr val="0000FF"/>
                </a:solidFill>
              </a:rPr>
              <a:t>Syringes are shared  </a:t>
            </a:r>
          </a:p>
          <a:p>
            <a:pPr marL="514350" indent="-514350">
              <a:buFont typeface="+mj-lt"/>
              <a:buAutoNum type="arabicPeriod"/>
            </a:pPr>
            <a:r>
              <a:rPr lang="en-US" sz="2800" dirty="0" smtClean="0">
                <a:solidFill>
                  <a:srgbClr val="0000FF"/>
                </a:solidFill>
              </a:rPr>
              <a:t>Diseases as HIV, HCV and HBV are transmitted</a:t>
            </a:r>
          </a:p>
          <a:p>
            <a:pPr marL="514350" indent="-514350">
              <a:buFont typeface="+mj-lt"/>
              <a:buAutoNum type="arabicPeriod"/>
            </a:pPr>
            <a:r>
              <a:rPr lang="en-US" sz="2800" dirty="0" smtClean="0">
                <a:solidFill>
                  <a:srgbClr val="0000FF"/>
                </a:solidFill>
              </a:rPr>
              <a:t>Abscesses occur often </a:t>
            </a:r>
          </a:p>
          <a:p>
            <a:pPr marL="514350" indent="-514350">
              <a:buFont typeface="+mj-lt"/>
              <a:buAutoNum type="arabicPeriod"/>
            </a:pPr>
            <a:r>
              <a:rPr lang="en-US" sz="2800" dirty="0" smtClean="0">
                <a:solidFill>
                  <a:srgbClr val="0000FF"/>
                </a:solidFill>
              </a:rPr>
              <a:t>There are sometimes fatal overdoses</a:t>
            </a:r>
          </a:p>
          <a:p>
            <a:pPr marL="514350" indent="-514350">
              <a:buFont typeface="+mj-lt"/>
              <a:buAutoNum type="arabicPeriod"/>
            </a:pPr>
            <a:r>
              <a:rPr lang="en-US" sz="2800" dirty="0" smtClean="0">
                <a:solidFill>
                  <a:srgbClr val="0000FF"/>
                </a:solidFill>
              </a:rPr>
              <a:t>Hidden syringes may be a danger to the staff </a:t>
            </a:r>
            <a:endParaRPr lang="de-CH" sz="2800" dirty="0">
              <a:solidFill>
                <a:srgbClr val="0000FF"/>
              </a:solidFill>
            </a:endParaRPr>
          </a:p>
        </p:txBody>
      </p:sp>
    </p:spTree>
    <p:extLst>
      <p:ext uri="{BB962C8B-B14F-4D97-AF65-F5344CB8AC3E}">
        <p14:creationId xmlns:p14="http://schemas.microsoft.com/office/powerpoint/2010/main" val="1869623961"/>
      </p:ext>
    </p:extLst>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27584" y="1196752"/>
            <a:ext cx="7632848" cy="2246769"/>
          </a:xfrm>
          <a:prstGeom prst="rect">
            <a:avLst/>
          </a:prstGeom>
          <a:noFill/>
        </p:spPr>
        <p:txBody>
          <a:bodyPr wrap="square" rtlCol="0">
            <a:spAutoFit/>
          </a:bodyPr>
          <a:lstStyle/>
          <a:p>
            <a:r>
              <a:rPr lang="en-US" sz="2800" dirty="0" smtClean="0">
                <a:solidFill>
                  <a:srgbClr val="C00000"/>
                </a:solidFill>
                <a:latin typeface="+mj-lt"/>
              </a:rPr>
              <a:t>It is a very cost-effective measure: </a:t>
            </a:r>
          </a:p>
          <a:p>
            <a:endParaRPr lang="en-US" sz="2800" dirty="0" smtClean="0">
              <a:solidFill>
                <a:srgbClr val="0000FF"/>
              </a:solidFill>
              <a:latin typeface="+mj-lt"/>
            </a:endParaRPr>
          </a:p>
          <a:p>
            <a:r>
              <a:rPr lang="en-US" sz="2800" dirty="0" smtClean="0">
                <a:solidFill>
                  <a:srgbClr val="0000FF"/>
                </a:solidFill>
                <a:latin typeface="+mj-lt"/>
              </a:rPr>
              <a:t>As measured by the budget of the prison </a:t>
            </a:r>
            <a:r>
              <a:rPr lang="en-US" sz="2800" dirty="0" err="1" smtClean="0">
                <a:solidFill>
                  <a:srgbClr val="0000FF"/>
                </a:solidFill>
                <a:latin typeface="+mj-lt"/>
              </a:rPr>
              <a:t>Hindelbank</a:t>
            </a:r>
            <a:r>
              <a:rPr lang="en-US" sz="2800" dirty="0" smtClean="0">
                <a:solidFill>
                  <a:srgbClr val="0000FF"/>
                </a:solidFill>
                <a:latin typeface="+mj-lt"/>
              </a:rPr>
              <a:t>, the cost for the whole prevention measures are 0.3 % . My wage is included!</a:t>
            </a:r>
            <a:endParaRPr lang="en-CA" sz="2800" dirty="0">
              <a:solidFill>
                <a:srgbClr val="0000FF"/>
              </a:solidFill>
              <a:latin typeface="+mj-lt"/>
            </a:endParaRPr>
          </a:p>
        </p:txBody>
      </p:sp>
      <p:pic>
        <p:nvPicPr>
          <p:cNvPr id="45058" name="Picture 2" descr="C:\Dokumente und Einstellungen\Daniela\Lokale Einstellungen\Temporary Internet Files\Content.IE5\WZEADD0Q\MP900449076[1].jpg"/>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bwMode="auto">
          <a:xfrm>
            <a:off x="2771800" y="3789040"/>
            <a:ext cx="3096344" cy="2520280"/>
          </a:xfrm>
          <a:prstGeom prst="rect">
            <a:avLst/>
          </a:prstGeom>
          <a:noFill/>
        </p:spPr>
      </p:pic>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827088" y="836613"/>
            <a:ext cx="7543800" cy="2246769"/>
          </a:xfrm>
          <a:prstGeom prst="rect">
            <a:avLst/>
          </a:prstGeom>
          <a:noFill/>
          <a:ln w="9525">
            <a:noFill/>
            <a:miter lim="800000"/>
            <a:headEnd/>
            <a:tailEnd/>
          </a:ln>
        </p:spPr>
        <p:txBody>
          <a:bodyPr>
            <a:spAutoFit/>
          </a:bodyPr>
          <a:lstStyle/>
          <a:p>
            <a:pPr eaLnBrk="0" hangingPunct="0">
              <a:spcBef>
                <a:spcPct val="50000"/>
              </a:spcBef>
            </a:pPr>
            <a:r>
              <a:rPr lang="de-DE" sz="2800" b="1" dirty="0" err="1" smtClean="0">
                <a:solidFill>
                  <a:srgbClr val="C00000"/>
                </a:solidFill>
              </a:rPr>
              <a:t>To</a:t>
            </a:r>
            <a:r>
              <a:rPr lang="de-DE" sz="2800" b="1" dirty="0" smtClean="0">
                <a:solidFill>
                  <a:srgbClr val="C00000"/>
                </a:solidFill>
              </a:rPr>
              <a:t> </a:t>
            </a:r>
            <a:r>
              <a:rPr lang="de-DE" sz="2800" b="1" dirty="0" err="1" smtClean="0">
                <a:solidFill>
                  <a:srgbClr val="C00000"/>
                </a:solidFill>
              </a:rPr>
              <a:t>prevent</a:t>
            </a:r>
            <a:r>
              <a:rPr lang="de-DE" sz="2800" b="1" dirty="0" smtClean="0">
                <a:solidFill>
                  <a:srgbClr val="C00000"/>
                </a:solidFill>
              </a:rPr>
              <a:t> HIV </a:t>
            </a:r>
            <a:r>
              <a:rPr lang="de-DE" sz="2800" b="1" dirty="0" err="1" smtClean="0">
                <a:solidFill>
                  <a:srgbClr val="C00000"/>
                </a:solidFill>
              </a:rPr>
              <a:t>and</a:t>
            </a:r>
            <a:r>
              <a:rPr lang="de-DE" sz="2800" b="1" dirty="0" smtClean="0">
                <a:solidFill>
                  <a:srgbClr val="C00000"/>
                </a:solidFill>
              </a:rPr>
              <a:t> Hepatitis </a:t>
            </a:r>
            <a:r>
              <a:rPr lang="de-DE" sz="2800" b="1" dirty="0" err="1" smtClean="0">
                <a:solidFill>
                  <a:srgbClr val="C00000"/>
                </a:solidFill>
              </a:rPr>
              <a:t>transmission</a:t>
            </a:r>
            <a:r>
              <a:rPr lang="de-DE" sz="2800" b="1" dirty="0" smtClean="0">
                <a:solidFill>
                  <a:srgbClr val="C00000"/>
                </a:solidFill>
              </a:rPr>
              <a:t> in </a:t>
            </a:r>
            <a:r>
              <a:rPr lang="de-DE" sz="2800" b="1" dirty="0" err="1" smtClean="0">
                <a:solidFill>
                  <a:srgbClr val="C00000"/>
                </a:solidFill>
              </a:rPr>
              <a:t>prison</a:t>
            </a:r>
            <a:r>
              <a:rPr lang="de-DE" sz="2800" b="1" dirty="0" smtClean="0">
                <a:solidFill>
                  <a:srgbClr val="C00000"/>
                </a:solidFill>
              </a:rPr>
              <a:t> will </a:t>
            </a:r>
            <a:r>
              <a:rPr lang="de-DE" sz="2800" b="1" dirty="0" err="1" smtClean="0">
                <a:solidFill>
                  <a:srgbClr val="C00000"/>
                </a:solidFill>
              </a:rPr>
              <a:t>avoid</a:t>
            </a:r>
            <a:r>
              <a:rPr lang="de-DE" sz="2800" b="1" dirty="0" smtClean="0">
                <a:solidFill>
                  <a:srgbClr val="C00000"/>
                </a:solidFill>
              </a:rPr>
              <a:t> </a:t>
            </a:r>
            <a:r>
              <a:rPr lang="de-DE" sz="2800" b="1" dirty="0" err="1" smtClean="0">
                <a:solidFill>
                  <a:srgbClr val="C00000"/>
                </a:solidFill>
              </a:rPr>
              <a:t>further</a:t>
            </a:r>
            <a:r>
              <a:rPr lang="de-DE" sz="2800" b="1" dirty="0" smtClean="0">
                <a:solidFill>
                  <a:srgbClr val="C00000"/>
                </a:solidFill>
              </a:rPr>
              <a:t> </a:t>
            </a:r>
            <a:r>
              <a:rPr lang="de-DE" sz="2800" b="1" dirty="0" err="1" smtClean="0">
                <a:solidFill>
                  <a:srgbClr val="C00000"/>
                </a:solidFill>
              </a:rPr>
              <a:t>infection</a:t>
            </a:r>
            <a:r>
              <a:rPr lang="de-DE" sz="2800" b="1" dirty="0" smtClean="0">
                <a:solidFill>
                  <a:srgbClr val="C00000"/>
                </a:solidFill>
              </a:rPr>
              <a:t> </a:t>
            </a:r>
            <a:r>
              <a:rPr lang="de-DE" sz="2800" b="1" dirty="0" err="1" smtClean="0">
                <a:solidFill>
                  <a:srgbClr val="C00000"/>
                </a:solidFill>
              </a:rPr>
              <a:t>among</a:t>
            </a:r>
            <a:r>
              <a:rPr lang="de-DE" sz="2800" b="1" dirty="0" smtClean="0">
                <a:solidFill>
                  <a:srgbClr val="C00000"/>
                </a:solidFill>
              </a:rPr>
              <a:t> </a:t>
            </a:r>
            <a:r>
              <a:rPr lang="de-DE" sz="2800" b="1" dirty="0" err="1" smtClean="0">
                <a:solidFill>
                  <a:srgbClr val="C00000"/>
                </a:solidFill>
              </a:rPr>
              <a:t>injecting</a:t>
            </a:r>
            <a:r>
              <a:rPr lang="de-DE" sz="2800" b="1" dirty="0" smtClean="0">
                <a:solidFill>
                  <a:srgbClr val="C00000"/>
                </a:solidFill>
              </a:rPr>
              <a:t> </a:t>
            </a:r>
            <a:r>
              <a:rPr lang="de-DE" sz="2800" b="1" dirty="0" err="1" smtClean="0">
                <a:solidFill>
                  <a:srgbClr val="C00000"/>
                </a:solidFill>
              </a:rPr>
              <a:t>drug</a:t>
            </a:r>
            <a:r>
              <a:rPr lang="de-DE" sz="2800" b="1" dirty="0" smtClean="0">
                <a:solidFill>
                  <a:srgbClr val="C00000"/>
                </a:solidFill>
              </a:rPr>
              <a:t> </a:t>
            </a:r>
            <a:r>
              <a:rPr lang="de-DE" sz="2800" b="1" dirty="0" err="1" smtClean="0">
                <a:solidFill>
                  <a:srgbClr val="C00000"/>
                </a:solidFill>
              </a:rPr>
              <a:t>users</a:t>
            </a:r>
            <a:r>
              <a:rPr lang="de-DE" sz="2800" b="1" dirty="0" smtClean="0">
                <a:solidFill>
                  <a:srgbClr val="C00000"/>
                </a:solidFill>
              </a:rPr>
              <a:t>, </a:t>
            </a:r>
            <a:r>
              <a:rPr lang="de-DE" sz="2800" b="1" dirty="0" err="1" smtClean="0">
                <a:solidFill>
                  <a:srgbClr val="C00000"/>
                </a:solidFill>
              </a:rPr>
              <a:t>the</a:t>
            </a:r>
            <a:r>
              <a:rPr lang="de-DE" sz="2800" b="1" dirty="0" smtClean="0">
                <a:solidFill>
                  <a:srgbClr val="C00000"/>
                </a:solidFill>
              </a:rPr>
              <a:t> larger </a:t>
            </a:r>
            <a:r>
              <a:rPr lang="de-DE" sz="2800" b="1" dirty="0" err="1" smtClean="0">
                <a:solidFill>
                  <a:srgbClr val="C00000"/>
                </a:solidFill>
              </a:rPr>
              <a:t>prison</a:t>
            </a:r>
            <a:r>
              <a:rPr lang="de-DE" sz="2800" b="1" dirty="0" smtClean="0">
                <a:solidFill>
                  <a:srgbClr val="C00000"/>
                </a:solidFill>
              </a:rPr>
              <a:t> </a:t>
            </a:r>
            <a:r>
              <a:rPr lang="de-DE" sz="2800" b="1" dirty="0" err="1" smtClean="0">
                <a:solidFill>
                  <a:srgbClr val="C00000"/>
                </a:solidFill>
              </a:rPr>
              <a:t>population</a:t>
            </a:r>
            <a:r>
              <a:rPr lang="de-DE" sz="2800" b="1" dirty="0" smtClean="0">
                <a:solidFill>
                  <a:srgbClr val="C00000"/>
                </a:solidFill>
              </a:rPr>
              <a:t>, </a:t>
            </a:r>
            <a:r>
              <a:rPr lang="de-DE" sz="2800" b="1" dirty="0" err="1" smtClean="0">
                <a:solidFill>
                  <a:srgbClr val="C00000"/>
                </a:solidFill>
              </a:rPr>
              <a:t>and</a:t>
            </a:r>
            <a:r>
              <a:rPr lang="de-DE" sz="2800" b="1" dirty="0" smtClean="0">
                <a:solidFill>
                  <a:srgbClr val="C00000"/>
                </a:solidFill>
              </a:rPr>
              <a:t> </a:t>
            </a:r>
            <a:r>
              <a:rPr lang="de-DE" sz="2800" b="1" dirty="0" err="1" smtClean="0">
                <a:solidFill>
                  <a:srgbClr val="C00000"/>
                </a:solidFill>
              </a:rPr>
              <a:t>ultimately</a:t>
            </a:r>
            <a:r>
              <a:rPr lang="de-DE" sz="2800" b="1" dirty="0" smtClean="0">
                <a:solidFill>
                  <a:srgbClr val="C00000"/>
                </a:solidFill>
              </a:rPr>
              <a:t>, in </a:t>
            </a:r>
            <a:r>
              <a:rPr lang="de-DE" sz="2800" b="1" dirty="0" err="1" smtClean="0">
                <a:solidFill>
                  <a:srgbClr val="C00000"/>
                </a:solidFill>
              </a:rPr>
              <a:t>the</a:t>
            </a:r>
            <a:r>
              <a:rPr lang="de-DE" sz="2800" b="1" dirty="0" smtClean="0">
                <a:solidFill>
                  <a:srgbClr val="C00000"/>
                </a:solidFill>
              </a:rPr>
              <a:t> </a:t>
            </a:r>
            <a:r>
              <a:rPr lang="de-DE" sz="2800" b="1" dirty="0" err="1" smtClean="0">
                <a:solidFill>
                  <a:srgbClr val="C00000"/>
                </a:solidFill>
              </a:rPr>
              <a:t>community</a:t>
            </a:r>
            <a:r>
              <a:rPr lang="de-DE" sz="2800" b="1" dirty="0" smtClean="0">
                <a:solidFill>
                  <a:srgbClr val="C00000"/>
                </a:solidFill>
              </a:rPr>
              <a:t> outside </a:t>
            </a:r>
            <a:r>
              <a:rPr lang="de-DE" sz="2800" b="1" dirty="0" err="1" smtClean="0">
                <a:solidFill>
                  <a:srgbClr val="C00000"/>
                </a:solidFill>
              </a:rPr>
              <a:t>prison</a:t>
            </a:r>
            <a:r>
              <a:rPr lang="de-DE" sz="2800" b="1" dirty="0" smtClean="0">
                <a:solidFill>
                  <a:srgbClr val="C00000"/>
                </a:solidFill>
              </a:rPr>
              <a:t>.</a:t>
            </a:r>
            <a:br>
              <a:rPr lang="de-DE" sz="2800" b="1" dirty="0" smtClean="0">
                <a:solidFill>
                  <a:srgbClr val="C00000"/>
                </a:solidFill>
              </a:rPr>
            </a:br>
            <a:endParaRPr lang="en-US" sz="2800" b="1" dirty="0" smtClean="0">
              <a:solidFill>
                <a:srgbClr val="FF00FF"/>
              </a:solidFill>
            </a:endParaRPr>
          </a:p>
        </p:txBody>
      </p:sp>
      <p:sp>
        <p:nvSpPr>
          <p:cNvPr id="32771" name="UTurnArrow" descr="Grüner Marmor"/>
          <p:cNvSpPr>
            <a:spLocks noEditPoints="1" noChangeArrowheads="1"/>
          </p:cNvSpPr>
          <p:nvPr/>
        </p:nvSpPr>
        <p:spPr bwMode="auto">
          <a:xfrm>
            <a:off x="3635896" y="5373216"/>
            <a:ext cx="1872208" cy="1296144"/>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5300 0 5975"/>
              <a:gd name="G14" fmla="+- 15300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5300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5300"/>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chemeClr val="accent6">
              <a:lumMod val="75000"/>
            </a:schemeClr>
          </a:solidFill>
          <a:ln w="9525">
            <a:noFill/>
            <a:miter lim="800000"/>
            <a:headEnd/>
            <a:tailEnd/>
          </a:ln>
          <a:effectLst>
            <a:outerShdw dist="107763" dir="2700000" algn="ctr" rotWithShape="0">
              <a:srgbClr val="808080"/>
            </a:outerShdw>
          </a:effectLst>
        </p:spPr>
        <p:txBody>
          <a:bodyPr/>
          <a:lstStyle/>
          <a:p>
            <a:pPr algn="ctr" eaLnBrk="0" hangingPunct="0">
              <a:defRPr/>
            </a:pPr>
            <a:endParaRPr lang="de-CH" sz="2800" dirty="0">
              <a:solidFill>
                <a:srgbClr val="C00000"/>
              </a:solidFill>
              <a:latin typeface="Times New Roman" pitchFamily="18" charset="0"/>
            </a:endParaRPr>
          </a:p>
        </p:txBody>
      </p:sp>
      <p:pic>
        <p:nvPicPr>
          <p:cNvPr id="10243" name="Picture 3" descr="C:\Dokumente und Einstellungen\Daniela\Lokale Einstellungen\Temporary Internet Files\Content.IE5\XB9X98VP\MC900383464[1].wmf"/>
          <p:cNvPicPr>
            <a:picLocks noChangeAspect="1" noChangeArrowheads="1"/>
          </p:cNvPicPr>
          <p:nvPr/>
        </p:nvPicPr>
        <p:blipFill>
          <a:blip r:embed="rId2" cstate="print"/>
          <a:srcRect/>
          <a:stretch>
            <a:fillRect/>
          </a:stretch>
        </p:blipFill>
        <p:spPr bwMode="auto">
          <a:xfrm>
            <a:off x="4016502" y="2924944"/>
            <a:ext cx="1110996" cy="1944215"/>
          </a:xfrm>
          <a:prstGeom prst="rect">
            <a:avLst/>
          </a:prstGeom>
          <a:noFill/>
        </p:spPr>
      </p:pic>
    </p:spTree>
  </p:cSld>
  <p:clrMapOvr>
    <a:masterClrMapping/>
  </p:clrMapOvr>
  <p:transition xmlns:p14="http://schemas.microsoft.com/office/powerpoint/2010/main">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2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32771"/>
                                        </p:tgtEl>
                                        <p:attrNameLst>
                                          <p:attrName>style.visibility</p:attrName>
                                        </p:attrNameLst>
                                      </p:cBhvr>
                                      <p:to>
                                        <p:strVal val="visible"/>
                                      </p:to>
                                    </p:set>
                                    <p:anim calcmode="lin" valueType="num">
                                      <p:cBhvr>
                                        <p:cTn id="11" dur="500" fill="hold"/>
                                        <p:tgtEl>
                                          <p:spTgt spid="32771"/>
                                        </p:tgtEl>
                                        <p:attrNameLst>
                                          <p:attrName>ppt_w</p:attrName>
                                        </p:attrNameLst>
                                      </p:cBhvr>
                                      <p:tavLst>
                                        <p:tav tm="0">
                                          <p:val>
                                            <p:fltVal val="0"/>
                                          </p:val>
                                        </p:tav>
                                        <p:tav tm="100000">
                                          <p:val>
                                            <p:strVal val="#ppt_w"/>
                                          </p:val>
                                        </p:tav>
                                      </p:tavLst>
                                    </p:anim>
                                    <p:anim calcmode="lin" valueType="num">
                                      <p:cBhvr>
                                        <p:cTn id="12" dur="500" fill="hold"/>
                                        <p:tgtEl>
                                          <p:spTgt spid="327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Weg zum Schloss"/>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5122" name="Text Box 2"/>
          <p:cNvSpPr txBox="1">
            <a:spLocks noChangeArrowheads="1"/>
          </p:cNvSpPr>
          <p:nvPr/>
        </p:nvSpPr>
        <p:spPr bwMode="auto">
          <a:xfrm>
            <a:off x="457200" y="304800"/>
            <a:ext cx="8229600" cy="1169988"/>
          </a:xfrm>
          <a:prstGeom prst="rect">
            <a:avLst/>
          </a:prstGeom>
          <a:noFill/>
          <a:ln w="9525">
            <a:noFill/>
            <a:miter lim="800000"/>
            <a:headEnd/>
            <a:tailEnd/>
          </a:ln>
        </p:spPr>
        <p:txBody>
          <a:bodyPr>
            <a:spAutoFit/>
          </a:bodyPr>
          <a:lstStyle/>
          <a:p>
            <a:pPr eaLnBrk="0" hangingPunct="0"/>
            <a:endParaRPr lang="en-GB" sz="2800" b="1">
              <a:latin typeface="Times New Roman" pitchFamily="18" charset="0"/>
            </a:endParaRPr>
          </a:p>
          <a:p>
            <a:pPr eaLnBrk="0" hangingPunct="0">
              <a:spcBef>
                <a:spcPct val="50000"/>
              </a:spcBef>
            </a:pPr>
            <a:endParaRPr lang="de-DE" sz="2800">
              <a:latin typeface="Times New Roman" pitchFamily="18" charset="0"/>
            </a:endParaRPr>
          </a:p>
        </p:txBody>
      </p:sp>
      <p:sp>
        <p:nvSpPr>
          <p:cNvPr id="5124" name="Text Box 4"/>
          <p:cNvSpPr txBox="1">
            <a:spLocks noChangeArrowheads="1"/>
          </p:cNvSpPr>
          <p:nvPr/>
        </p:nvSpPr>
        <p:spPr bwMode="auto">
          <a:xfrm>
            <a:off x="685800" y="4500563"/>
            <a:ext cx="8153400" cy="2000548"/>
          </a:xfrm>
          <a:prstGeom prst="rect">
            <a:avLst/>
          </a:prstGeom>
          <a:noFill/>
          <a:ln w="9525">
            <a:noFill/>
            <a:miter lim="800000"/>
            <a:headEnd/>
            <a:tailEnd/>
          </a:ln>
        </p:spPr>
        <p:txBody>
          <a:bodyPr>
            <a:spAutoFit/>
          </a:bodyPr>
          <a:lstStyle/>
          <a:p>
            <a:pPr algn="r" eaLnBrk="0" hangingPunct="0">
              <a:spcBef>
                <a:spcPct val="50000"/>
              </a:spcBef>
            </a:pPr>
            <a:r>
              <a:rPr lang="en-GB" sz="4000" b="1" dirty="0">
                <a:solidFill>
                  <a:srgbClr val="0000FF"/>
                </a:solidFill>
              </a:rPr>
              <a:t>Thank you for your attention</a:t>
            </a:r>
          </a:p>
          <a:p>
            <a:pPr algn="r" eaLnBrk="0" hangingPunct="0">
              <a:spcBef>
                <a:spcPct val="50000"/>
              </a:spcBef>
            </a:pPr>
            <a:endParaRPr lang="en-GB" sz="2800" b="1" dirty="0">
              <a:solidFill>
                <a:srgbClr val="0000FF"/>
              </a:solidFill>
            </a:endParaRPr>
          </a:p>
          <a:p>
            <a:pPr algn="r" eaLnBrk="0" hangingPunct="0">
              <a:spcBef>
                <a:spcPct val="50000"/>
              </a:spcBef>
            </a:pPr>
            <a:r>
              <a:rPr lang="en-GB" sz="2800" b="1" dirty="0">
                <a:solidFill>
                  <a:srgbClr val="0000FF"/>
                </a:solidFill>
              </a:rPr>
              <a:t>Daniela De Santis </a:t>
            </a:r>
            <a:r>
              <a:rPr lang="en-GB" sz="2800" b="1" dirty="0" smtClean="0">
                <a:solidFill>
                  <a:srgbClr val="0000FF"/>
                </a:solidFill>
              </a:rPr>
              <a:t>January 2014 </a:t>
            </a:r>
            <a:r>
              <a:rPr lang="en-GB" sz="2800" b="1" dirty="0" smtClean="0">
                <a:solidFill>
                  <a:schemeClr val="accent2"/>
                </a:solidFill>
              </a:rPr>
              <a:t> </a:t>
            </a:r>
            <a:endParaRPr lang="de-DE" sz="2800" dirty="0"/>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nodePh="1">
                                  <p:stCondLst>
                                    <p:cond delay="0"/>
                                  </p:stCondLst>
                                  <p:endCondLst>
                                    <p:cond evt="begin" delay="0">
                                      <p:tn val="5"/>
                                    </p:cond>
                                  </p:end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ox(in)">
                                      <p:cBhvr>
                                        <p:cTn id="1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kob\AppData\Local\Microsoft\Windows\Temporary Internet Files\Content.IE5\O88VWLMI\MP900407482[1].jpg"/>
          <p:cNvPicPr>
            <a:picLocks noChangeAspect="1" noChangeArrowheads="1"/>
          </p:cNvPicPr>
          <p:nvPr/>
        </p:nvPicPr>
        <p:blipFill>
          <a:blip r:embed="rId2" cstate="print">
            <a:duotone>
              <a:prstClr val="black"/>
              <a:srgbClr val="00B0F0">
                <a:tint val="45000"/>
                <a:satMod val="400000"/>
              </a:srgbClr>
            </a:duotone>
            <a:lum bright="86000"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467544" y="4509120"/>
            <a:ext cx="8424936" cy="1815882"/>
          </a:xfrm>
          <a:prstGeom prst="rect">
            <a:avLst/>
          </a:prstGeom>
        </p:spPr>
        <p:txBody>
          <a:bodyPr wrap="square">
            <a:spAutoFit/>
          </a:bodyPr>
          <a:lstStyle/>
          <a:p>
            <a:pPr algn="ctr"/>
            <a:r>
              <a:rPr lang="en-US" sz="2800" b="1" dirty="0" smtClean="0">
                <a:solidFill>
                  <a:srgbClr val="0000FF"/>
                </a:solidFill>
              </a:rPr>
              <a:t>In the enclosed setting of a penitentiary, infectious diseases such as AIDS or Hepatitis are easily spread by the exchange of used syringes and by sexual contact without  protection. </a:t>
            </a:r>
            <a:endParaRPr lang="de-CH" sz="2800" b="1" dirty="0">
              <a:solidFill>
                <a:srgbClr val="0000FF"/>
              </a:solidFill>
            </a:endParaRPr>
          </a:p>
        </p:txBody>
      </p:sp>
    </p:spTree>
    <p:extLst>
      <p:ext uri="{BB962C8B-B14F-4D97-AF65-F5344CB8AC3E}">
        <p14:creationId xmlns:p14="http://schemas.microsoft.com/office/powerpoint/2010/main" val="1449945533"/>
      </p:ext>
    </p:extLst>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11560" y="1844824"/>
            <a:ext cx="7560840" cy="584775"/>
          </a:xfrm>
          <a:prstGeom prst="rect">
            <a:avLst/>
          </a:prstGeom>
          <a:noFill/>
        </p:spPr>
        <p:txBody>
          <a:bodyPr wrap="square" rtlCol="0">
            <a:spAutoFit/>
          </a:bodyPr>
          <a:lstStyle/>
          <a:p>
            <a:r>
              <a:rPr lang="de-CH" sz="3200" b="1" dirty="0" smtClean="0"/>
              <a:t>      </a:t>
            </a:r>
            <a:r>
              <a:rPr lang="de-CH" sz="3200" b="1" dirty="0" smtClean="0">
                <a:solidFill>
                  <a:srgbClr val="0000FF"/>
                </a:solidFill>
              </a:rPr>
              <a:t>Syringe </a:t>
            </a:r>
            <a:r>
              <a:rPr lang="de-CH" sz="3200" b="1" dirty="0" err="1" smtClean="0">
                <a:solidFill>
                  <a:srgbClr val="0000FF"/>
                </a:solidFill>
              </a:rPr>
              <a:t>exchange</a:t>
            </a:r>
            <a:r>
              <a:rPr lang="de-CH" sz="3200" b="1" dirty="0" smtClean="0">
                <a:solidFill>
                  <a:srgbClr val="0000FF"/>
                </a:solidFill>
              </a:rPr>
              <a:t> in </a:t>
            </a:r>
            <a:r>
              <a:rPr lang="de-CH" sz="3200" b="1" dirty="0" err="1" smtClean="0">
                <a:solidFill>
                  <a:srgbClr val="0000FF"/>
                </a:solidFill>
              </a:rPr>
              <a:t>the</a:t>
            </a:r>
            <a:r>
              <a:rPr lang="de-CH" sz="3200" b="1" dirty="0" smtClean="0">
                <a:solidFill>
                  <a:srgbClr val="0000FF"/>
                </a:solidFill>
              </a:rPr>
              <a:t> </a:t>
            </a:r>
            <a:r>
              <a:rPr lang="de-CH" sz="3200" b="1" dirty="0" err="1" smtClean="0">
                <a:solidFill>
                  <a:srgbClr val="0000FF"/>
                </a:solidFill>
              </a:rPr>
              <a:t>prison</a:t>
            </a:r>
            <a:r>
              <a:rPr lang="de-CH" sz="3200" b="1" dirty="0" smtClean="0">
                <a:solidFill>
                  <a:srgbClr val="0000FF"/>
                </a:solidFill>
              </a:rPr>
              <a:t> </a:t>
            </a:r>
            <a:r>
              <a:rPr lang="de-CH" sz="3200" b="1" dirty="0" err="1" smtClean="0">
                <a:solidFill>
                  <a:srgbClr val="0000FF"/>
                </a:solidFill>
              </a:rPr>
              <a:t>setting</a:t>
            </a:r>
            <a:endParaRPr lang="de-CH" sz="3200" b="1" dirty="0">
              <a:solidFill>
                <a:srgbClr val="0000FF"/>
              </a:solidFill>
            </a:endParaRPr>
          </a:p>
        </p:txBody>
      </p:sp>
      <p:sp>
        <p:nvSpPr>
          <p:cNvPr id="5" name="Textfeld 4"/>
          <p:cNvSpPr txBox="1"/>
          <p:nvPr/>
        </p:nvSpPr>
        <p:spPr>
          <a:xfrm>
            <a:off x="1259632" y="3212976"/>
            <a:ext cx="6480720" cy="1384995"/>
          </a:xfrm>
          <a:prstGeom prst="rect">
            <a:avLst/>
          </a:prstGeom>
          <a:noFill/>
        </p:spPr>
        <p:txBody>
          <a:bodyPr wrap="square" rtlCol="0">
            <a:spAutoFit/>
          </a:bodyPr>
          <a:lstStyle/>
          <a:p>
            <a:r>
              <a:rPr lang="en-US" sz="2800" dirty="0" smtClean="0">
                <a:solidFill>
                  <a:srgbClr val="0000FF"/>
                </a:solidFill>
              </a:rPr>
              <a:t>The feasibility of needle exchange in the prison setting, as shown by the example of </a:t>
            </a:r>
            <a:r>
              <a:rPr lang="en-US" sz="2800" dirty="0" err="1" smtClean="0">
                <a:solidFill>
                  <a:srgbClr val="0000FF"/>
                </a:solidFill>
              </a:rPr>
              <a:t>Hindelbank</a:t>
            </a:r>
            <a:r>
              <a:rPr lang="en-US" sz="2800" dirty="0" smtClean="0">
                <a:solidFill>
                  <a:srgbClr val="0000FF"/>
                </a:solidFill>
              </a:rPr>
              <a:t> prison in Switzerland. </a:t>
            </a:r>
            <a:endParaRPr lang="de-CH" sz="2800" dirty="0">
              <a:solidFill>
                <a:srgbClr val="0000FF"/>
              </a:solidFill>
            </a:endParaRPr>
          </a:p>
        </p:txBody>
      </p:sp>
    </p:spTree>
    <p:extLst>
      <p:ext uri="{BB962C8B-B14F-4D97-AF65-F5344CB8AC3E}">
        <p14:creationId xmlns:p14="http://schemas.microsoft.com/office/powerpoint/2010/main" val="2869252915"/>
      </p:ext>
    </p:extLst>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1637184"/>
            <a:ext cx="7560840" cy="1384995"/>
          </a:xfrm>
          <a:prstGeom prst="rect">
            <a:avLst/>
          </a:prstGeom>
          <a:noFill/>
        </p:spPr>
        <p:txBody>
          <a:bodyPr wrap="square" rtlCol="0">
            <a:spAutoFit/>
          </a:bodyPr>
          <a:lstStyle/>
          <a:p>
            <a:pPr algn="ctr"/>
            <a:r>
              <a:rPr lang="en-US" sz="2800" dirty="0" smtClean="0">
                <a:solidFill>
                  <a:srgbClr val="0000FF"/>
                </a:solidFill>
              </a:rPr>
              <a:t>Hindelbank was the first prison worldwide </a:t>
            </a:r>
          </a:p>
          <a:p>
            <a:pPr algn="ctr"/>
            <a:r>
              <a:rPr lang="en-US" sz="2800" dirty="0" smtClean="0">
                <a:solidFill>
                  <a:srgbClr val="0000FF"/>
                </a:solidFill>
              </a:rPr>
              <a:t>to introduce in 1994 syringe exchange program to inmates. </a:t>
            </a:r>
            <a:endParaRPr lang="de-CH" sz="2800" dirty="0">
              <a:solidFill>
                <a:srgbClr val="0000FF"/>
              </a:solidFill>
            </a:endParaRPr>
          </a:p>
        </p:txBody>
      </p:sp>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3645024"/>
            <a:ext cx="2304256"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806722"/>
      </p:ext>
    </p:extLst>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71600" y="620688"/>
            <a:ext cx="7416824" cy="523220"/>
          </a:xfrm>
          <a:prstGeom prst="rect">
            <a:avLst/>
          </a:prstGeom>
          <a:noFill/>
        </p:spPr>
        <p:txBody>
          <a:bodyPr wrap="square" rtlCol="0">
            <a:spAutoFit/>
          </a:bodyPr>
          <a:lstStyle/>
          <a:p>
            <a:r>
              <a:rPr lang="en-US" sz="2800" dirty="0" smtClean="0">
                <a:solidFill>
                  <a:srgbClr val="0000FF"/>
                </a:solidFill>
              </a:rPr>
              <a:t>Hindelbank Prison is located 20 km north of Bern</a:t>
            </a:r>
            <a:endParaRPr lang="de-CH" sz="2800" dirty="0">
              <a:solidFill>
                <a:srgbClr val="0000FF"/>
              </a:solidFill>
            </a:endParaRPr>
          </a:p>
        </p:txBody>
      </p:sp>
      <p:sp>
        <p:nvSpPr>
          <p:cNvPr id="3" name="Textfeld 2"/>
          <p:cNvSpPr txBox="1"/>
          <p:nvPr/>
        </p:nvSpPr>
        <p:spPr>
          <a:xfrm>
            <a:off x="971600" y="1268760"/>
            <a:ext cx="7776864" cy="1323439"/>
          </a:xfrm>
          <a:prstGeom prst="rect">
            <a:avLst/>
          </a:prstGeom>
          <a:noFill/>
        </p:spPr>
        <p:txBody>
          <a:bodyPr wrap="square" rtlCol="0">
            <a:spAutoFit/>
          </a:bodyPr>
          <a:lstStyle/>
          <a:p>
            <a:r>
              <a:rPr lang="en-US" sz="2000" dirty="0" smtClean="0">
                <a:solidFill>
                  <a:srgbClr val="0000FF"/>
                </a:solidFill>
              </a:rPr>
              <a:t>It is a penitentiary for women, which is able to house 110 prisoners in six divisions and  includes </a:t>
            </a:r>
            <a:r>
              <a:rPr lang="en-US" sz="2000" dirty="0" smtClean="0">
                <a:solidFill>
                  <a:srgbClr val="FF0000"/>
                </a:solidFill>
              </a:rPr>
              <a:t> </a:t>
            </a:r>
            <a:r>
              <a:rPr lang="en-US" sz="2000" dirty="0" smtClean="0">
                <a:solidFill>
                  <a:srgbClr val="0000FF"/>
                </a:solidFill>
              </a:rPr>
              <a:t>staff of approximately 100. </a:t>
            </a:r>
          </a:p>
          <a:p>
            <a:r>
              <a:rPr lang="en-US" sz="2000" dirty="0" smtClean="0">
                <a:solidFill>
                  <a:srgbClr val="0000FF"/>
                </a:solidFill>
              </a:rPr>
              <a:t> </a:t>
            </a:r>
          </a:p>
          <a:p>
            <a:r>
              <a:rPr lang="en-US" sz="2000" dirty="0" smtClean="0">
                <a:solidFill>
                  <a:srgbClr val="0000FF"/>
                </a:solidFill>
              </a:rPr>
              <a:t> It is the only prison for woman in the German part of Switzerland. </a:t>
            </a:r>
            <a:endParaRPr lang="en-US" sz="2000" dirty="0">
              <a:solidFill>
                <a:srgbClr val="0000FF"/>
              </a:solidFill>
            </a:endParaRPr>
          </a:p>
        </p:txBody>
      </p:sp>
      <p:pic>
        <p:nvPicPr>
          <p:cNvPr id="6" name="Grafik 5" descr="Q:\HIBA\Sicherheit\00_Leitung_Stv\01_Baupläne\Luftaufnahmen und Anstaltspläne\DSC00239.JPG"/>
          <p:cNvPicPr>
            <a:picLocks noChangeAspect="1"/>
          </p:cNvPicPr>
          <p:nvPr/>
        </p:nvPicPr>
        <p:blipFill rotWithShape="1">
          <a:blip r:embed="rId2" cstate="print">
            <a:extLst>
              <a:ext uri="{28A0092B-C50C-407E-A947-70E740481C1C}">
                <a14:useLocalDpi xmlns:a14="http://schemas.microsoft.com/office/drawing/2010/main" val="0"/>
              </a:ext>
            </a:extLst>
          </a:blip>
          <a:srcRect t="13318" b="4965"/>
          <a:stretch/>
        </p:blipFill>
        <p:spPr bwMode="auto">
          <a:xfrm>
            <a:off x="1187624" y="2602997"/>
            <a:ext cx="6758996" cy="4142403"/>
          </a:xfrm>
          <a:prstGeom prst="rect">
            <a:avLst/>
          </a:prstGeom>
          <a:noFill/>
          <a:ln>
            <a:noFill/>
          </a:ln>
        </p:spPr>
      </p:pic>
    </p:spTree>
    <p:extLst>
      <p:ext uri="{BB962C8B-B14F-4D97-AF65-F5344CB8AC3E}">
        <p14:creationId xmlns:p14="http://schemas.microsoft.com/office/powerpoint/2010/main" val="245572277"/>
      </p:ext>
    </p:extLst>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duotone>
              <a:prstClr val="black"/>
              <a:schemeClr val="accent1">
                <a:lumMod val="20000"/>
                <a:lumOff val="80000"/>
                <a:tint val="45000"/>
                <a:satMod val="400000"/>
              </a:schemeClr>
            </a:duotone>
            <a:extLst>
              <a:ext uri="{28A0092B-C50C-407E-A947-70E740481C1C}">
                <a14:useLocalDpi xmlns:a14="http://schemas.microsoft.com/office/drawing/2010/main" val="0"/>
              </a:ext>
            </a:extLst>
          </a:blip>
          <a:srcRect/>
          <a:stretch>
            <a:fillRect/>
          </a:stretch>
        </p:blipFill>
        <p:spPr bwMode="auto">
          <a:xfrm>
            <a:off x="-184150" y="-21170"/>
            <a:ext cx="9328150" cy="6992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0995371"/>
      </p:ext>
    </p:extLst>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nvGraphicFramePr>
        <p:xfrm>
          <a:off x="755576" y="1412776"/>
          <a:ext cx="7680176" cy="500010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feld 5"/>
          <p:cNvSpPr txBox="1"/>
          <p:nvPr/>
        </p:nvSpPr>
        <p:spPr>
          <a:xfrm>
            <a:off x="1907704" y="836712"/>
            <a:ext cx="184731" cy="369332"/>
          </a:xfrm>
          <a:prstGeom prst="rect">
            <a:avLst/>
          </a:prstGeom>
          <a:noFill/>
        </p:spPr>
        <p:txBody>
          <a:bodyPr wrap="none" rtlCol="0">
            <a:spAutoFit/>
          </a:bodyPr>
          <a:lstStyle/>
          <a:p>
            <a:endParaRPr lang="en-CA"/>
          </a:p>
        </p:txBody>
      </p:sp>
      <p:sp>
        <p:nvSpPr>
          <p:cNvPr id="4" name="Textfeld 3"/>
          <p:cNvSpPr txBox="1"/>
          <p:nvPr/>
        </p:nvSpPr>
        <p:spPr>
          <a:xfrm>
            <a:off x="899592" y="836712"/>
            <a:ext cx="3003643" cy="523220"/>
          </a:xfrm>
          <a:prstGeom prst="rect">
            <a:avLst/>
          </a:prstGeom>
          <a:noFill/>
        </p:spPr>
        <p:txBody>
          <a:bodyPr wrap="none" rtlCol="0">
            <a:spAutoFit/>
          </a:bodyPr>
          <a:lstStyle/>
          <a:p>
            <a:r>
              <a:rPr lang="en-CA" sz="2800" b="1" dirty="0" smtClean="0">
                <a:solidFill>
                  <a:srgbClr val="0000FF"/>
                </a:solidFill>
              </a:rPr>
              <a:t>Length of sentence</a:t>
            </a:r>
            <a:endParaRPr lang="en-CA" sz="2800" b="1" dirty="0">
              <a:solidFill>
                <a:srgbClr val="0000FF"/>
              </a:solidFill>
            </a:endParaRPr>
          </a:p>
        </p:txBody>
      </p:sp>
    </p:spTree>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1270</Words>
  <Application>Microsoft Macintosh PowerPoint</Application>
  <PresentationFormat>On-screen Show (4:3)</PresentationFormat>
  <Paragraphs>114</Paragraphs>
  <Slides>32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Larissa</vt:lpstr>
      <vt:lpstr>CorelPhotoPaint.Image.8</vt:lpstr>
      <vt:lpstr>In prison drugs do not enter! </vt:lpstr>
      <vt:lpstr>Insiders know better..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Kanton Bern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prison drugs do not enter!</dc:title>
  <dc:subject>prevention</dc:subject>
  <dc:creator>De Santis Daniela</dc:creator>
  <cp:lastModifiedBy>Emily van der Meulen</cp:lastModifiedBy>
  <cp:revision>115</cp:revision>
  <dcterms:created xsi:type="dcterms:W3CDTF">2014-01-14T15:09:51Z</dcterms:created>
  <dcterms:modified xsi:type="dcterms:W3CDTF">2014-01-17T16:13:18Z</dcterms:modified>
  <cp:contentStatus>Entgültig</cp:contentStatus>
</cp:coreProperties>
</file>